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501" r:id="rId2"/>
    <p:sldId id="504" r:id="rId3"/>
    <p:sldId id="505" r:id="rId4"/>
    <p:sldId id="403" r:id="rId5"/>
    <p:sldId id="404" r:id="rId6"/>
    <p:sldId id="405" r:id="rId7"/>
    <p:sldId id="429" r:id="rId8"/>
    <p:sldId id="406" r:id="rId9"/>
    <p:sldId id="407" r:id="rId10"/>
    <p:sldId id="408" r:id="rId11"/>
    <p:sldId id="409" r:id="rId12"/>
    <p:sldId id="430" r:id="rId13"/>
    <p:sldId id="447" r:id="rId14"/>
    <p:sldId id="411" r:id="rId15"/>
    <p:sldId id="431" r:id="rId16"/>
    <p:sldId id="410" r:id="rId17"/>
    <p:sldId id="506" r:id="rId18"/>
    <p:sldId id="432" r:id="rId19"/>
    <p:sldId id="445" r:id="rId20"/>
    <p:sldId id="412" r:id="rId21"/>
    <p:sldId id="434" r:id="rId22"/>
    <p:sldId id="435" r:id="rId23"/>
    <p:sldId id="436" r:id="rId24"/>
    <p:sldId id="437" r:id="rId25"/>
    <p:sldId id="438" r:id="rId26"/>
    <p:sldId id="439" r:id="rId27"/>
    <p:sldId id="440" r:id="rId28"/>
    <p:sldId id="399" r:id="rId29"/>
    <p:sldId id="423" r:id="rId30"/>
    <p:sldId id="424" r:id="rId31"/>
    <p:sldId id="444" r:id="rId32"/>
    <p:sldId id="442" r:id="rId33"/>
    <p:sldId id="433" r:id="rId34"/>
    <p:sldId id="443" r:id="rId35"/>
    <p:sldId id="441" r:id="rId36"/>
    <p:sldId id="427" r:id="rId37"/>
    <p:sldId id="428" r:id="rId38"/>
    <p:sldId id="413" r:id="rId39"/>
    <p:sldId id="446" r:id="rId40"/>
    <p:sldId id="502" r:id="rId41"/>
    <p:sldId id="503" r:id="rId42"/>
    <p:sldId id="414" r:id="rId43"/>
    <p:sldId id="415" r:id="rId44"/>
    <p:sldId id="449" r:id="rId45"/>
    <p:sldId id="467" r:id="rId46"/>
    <p:sldId id="451" r:id="rId47"/>
    <p:sldId id="489" r:id="rId48"/>
    <p:sldId id="490" r:id="rId49"/>
    <p:sldId id="491" r:id="rId50"/>
    <p:sldId id="492" r:id="rId51"/>
    <p:sldId id="493" r:id="rId52"/>
    <p:sldId id="494" r:id="rId53"/>
    <p:sldId id="495" r:id="rId54"/>
    <p:sldId id="496" r:id="rId55"/>
    <p:sldId id="497" r:id="rId56"/>
    <p:sldId id="498" r:id="rId57"/>
    <p:sldId id="499" r:id="rId58"/>
    <p:sldId id="461" r:id="rId59"/>
    <p:sldId id="462" r:id="rId60"/>
    <p:sldId id="463" r:id="rId61"/>
    <p:sldId id="464" r:id="rId62"/>
    <p:sldId id="420" r:id="rId63"/>
    <p:sldId id="396" r:id="rId64"/>
  </p:sldIdLst>
  <p:sldSz cx="9144000" cy="6858000" type="screen4x3"/>
  <p:notesSz cx="6858000" cy="9117013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1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AFAF"/>
    <a:srgbClr val="6600CC"/>
    <a:srgbClr val="FFEFFF"/>
    <a:srgbClr val="CCFFFF"/>
    <a:srgbClr val="000000"/>
    <a:srgbClr val="A50021"/>
    <a:srgbClr val="FF3300"/>
    <a:srgbClr val="FFFFEF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7" autoAdjust="0"/>
    <p:restoredTop sz="44992" autoAdjust="0"/>
  </p:normalViewPr>
  <p:slideViewPr>
    <p:cSldViewPr snapToGrid="0">
      <p:cViewPr varScale="1">
        <p:scale>
          <a:sx n="46" d="100"/>
          <a:sy n="46" d="100"/>
        </p:scale>
        <p:origin x="392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93"/>
    </p:cViewPr>
  </p:sorterViewPr>
  <p:notesViewPr>
    <p:cSldViewPr snapToGrid="0">
      <p:cViewPr varScale="1">
        <p:scale>
          <a:sx n="67" d="100"/>
          <a:sy n="67" d="100"/>
        </p:scale>
        <p:origin x="-1962" y="-90"/>
      </p:cViewPr>
      <p:guideLst>
        <p:guide orient="horz" pos="2871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72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4.xml"/><Relationship Id="rId4" Type="http://schemas.openxmlformats.org/officeDocument/2006/relationships/slide" Target="slides/slide43.xml"/><Relationship Id="rId1" Type="http://schemas.openxmlformats.org/officeDocument/2006/relationships/slide" Target="slides/slide1.xml"/><Relationship Id="rId2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6140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6140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FFF5B3A-9E62-49F7-8C8E-BAE3F1419F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09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30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307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30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0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30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AECF35F-2418-45BD-ACD6-9DE184ED589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825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B6379B-CA17-4456-9D3E-834B50BB3CAE}" type="slidenum">
              <a:rPr lang="en-US"/>
              <a:pPr/>
              <a:t>1</a:t>
            </a:fld>
            <a:endParaRPr lang="en-US"/>
          </a:p>
        </p:txBody>
      </p:sp>
      <p:sp>
        <p:nvSpPr>
          <p:cNvPr id="636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6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72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EBD840-AAD4-47F9-8B29-674166144B49}" type="slidenum">
              <a:rPr lang="en-US"/>
              <a:pPr/>
              <a:t>11</a:t>
            </a:fld>
            <a:endParaRPr lang="en-US"/>
          </a:p>
        </p:txBody>
      </p:sp>
      <p:sp>
        <p:nvSpPr>
          <p:cNvPr id="77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BC7078-E228-4E47-8D32-00D308A75E42}" type="slidenum">
              <a:rPr lang="en-US"/>
              <a:pPr/>
              <a:t>12</a:t>
            </a:fld>
            <a:endParaRPr lang="en-US"/>
          </a:p>
        </p:txBody>
      </p:sp>
      <p:sp>
        <p:nvSpPr>
          <p:cNvPr id="82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600207-76A2-471B-81A5-4F30FD97BB2A}" type="slidenum">
              <a:rPr lang="en-US"/>
              <a:pPr/>
              <a:t>13</a:t>
            </a:fld>
            <a:endParaRPr lang="en-US"/>
          </a:p>
        </p:txBody>
      </p:sp>
      <p:sp>
        <p:nvSpPr>
          <p:cNvPr id="86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C9AFB5-D4D7-429B-8DAD-7C0DEB4596E9}" type="slidenum">
              <a:rPr lang="en-US"/>
              <a:pPr/>
              <a:t>14</a:t>
            </a:fld>
            <a:endParaRPr lang="en-US"/>
          </a:p>
        </p:txBody>
      </p:sp>
      <p:sp>
        <p:nvSpPr>
          <p:cNvPr id="78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436879-B285-4D71-9A1A-FDC853B3505E}" type="slidenum">
              <a:rPr lang="en-US"/>
              <a:pPr/>
              <a:t>15</a:t>
            </a:fld>
            <a:endParaRPr lang="en-US"/>
          </a:p>
        </p:txBody>
      </p:sp>
      <p:sp>
        <p:nvSpPr>
          <p:cNvPr id="82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2273B8-F0B7-4085-90B8-669DA5755090}" type="slidenum">
              <a:rPr lang="en-US"/>
              <a:pPr/>
              <a:t>16</a:t>
            </a:fld>
            <a:endParaRPr lang="en-US"/>
          </a:p>
        </p:txBody>
      </p:sp>
      <p:sp>
        <p:nvSpPr>
          <p:cNvPr id="78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8FA3F2-5C67-4342-9A2C-CF423D1801A9}" type="slidenum">
              <a:rPr lang="en-US"/>
              <a:pPr/>
              <a:t>18</a:t>
            </a:fld>
            <a:endParaRPr lang="en-US"/>
          </a:p>
        </p:txBody>
      </p:sp>
      <p:sp>
        <p:nvSpPr>
          <p:cNvPr id="82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E78451-BCF5-4D2B-9EC6-8BE58FB43EE6}" type="slidenum">
              <a:rPr lang="en-US"/>
              <a:pPr/>
              <a:t>19</a:t>
            </a:fld>
            <a:endParaRPr lang="en-US"/>
          </a:p>
        </p:txBody>
      </p:sp>
      <p:sp>
        <p:nvSpPr>
          <p:cNvPr id="85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computer programmer (not known to have invented any languages) was convicted of killing, torturing and mutilating 16 young men, but kept a coded “score card” with 62 entries.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1B5A41-BD6A-4D62-B3CB-2DE038B97F74}" type="slidenum">
              <a:rPr lang="en-US"/>
              <a:pPr/>
              <a:t>20</a:t>
            </a:fld>
            <a:endParaRPr lang="en-US"/>
          </a:p>
        </p:txBody>
      </p:sp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DA7734-897A-4059-891F-529FD2257816}" type="slidenum">
              <a:rPr lang="en-US"/>
              <a:pPr/>
              <a:t>21</a:t>
            </a:fld>
            <a:endParaRPr lang="en-US"/>
          </a:p>
        </p:txBody>
      </p:sp>
      <p:sp>
        <p:nvSpPr>
          <p:cNvPr id="83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3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42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B87305-AA62-4295-B3B4-D73B27473F75}" type="slidenum">
              <a:rPr lang="en-US"/>
              <a:pPr/>
              <a:t>22</a:t>
            </a:fld>
            <a:endParaRPr lang="en-US"/>
          </a:p>
        </p:txBody>
      </p:sp>
      <p:sp>
        <p:nvSpPr>
          <p:cNvPr id="83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03CF69-BC9D-4A9E-BE15-D39F836F11A1}" type="slidenum">
              <a:rPr lang="en-US"/>
              <a:pPr/>
              <a:t>23</a:t>
            </a:fld>
            <a:endParaRPr lang="en-US"/>
          </a:p>
        </p:txBody>
      </p:sp>
      <p:sp>
        <p:nvSpPr>
          <p:cNvPr id="83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B2F0BB-F1FE-4E09-8DD5-C34E0EC013C5}" type="slidenum">
              <a:rPr lang="en-US"/>
              <a:pPr/>
              <a:t>24</a:t>
            </a:fld>
            <a:endParaRPr lang="en-US"/>
          </a:p>
        </p:txBody>
      </p:sp>
      <p:sp>
        <p:nvSpPr>
          <p:cNvPr id="83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840E4-6207-48F5-8E5D-1E93DB324360}" type="slidenum">
              <a:rPr lang="en-US"/>
              <a:pPr/>
              <a:t>25</a:t>
            </a:fld>
            <a:endParaRPr lang="en-US"/>
          </a:p>
        </p:txBody>
      </p:sp>
      <p:sp>
        <p:nvSpPr>
          <p:cNvPr id="84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CED53F-956D-4353-BF7C-3AC84515C481}" type="slidenum">
              <a:rPr lang="en-US"/>
              <a:pPr/>
              <a:t>26</a:t>
            </a:fld>
            <a:endParaRPr lang="en-US"/>
          </a:p>
        </p:txBody>
      </p:sp>
      <p:sp>
        <p:nvSpPr>
          <p:cNvPr id="84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7A87AF-B7A2-4921-8900-07284C145C38}" type="slidenum">
              <a:rPr lang="en-US"/>
              <a:pPr/>
              <a:t>27</a:t>
            </a:fld>
            <a:endParaRPr lang="en-US"/>
          </a:p>
        </p:txBody>
      </p:sp>
      <p:sp>
        <p:nvSpPr>
          <p:cNvPr id="84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28D5E8-9695-4B8D-9010-57AB92DE2C0D}" type="slidenum">
              <a:rPr lang="en-US"/>
              <a:pPr/>
              <a:t>28</a:t>
            </a:fld>
            <a:endParaRPr lang="en-US"/>
          </a:p>
        </p:txBody>
      </p:sp>
      <p:sp>
        <p:nvSpPr>
          <p:cNvPr id="75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262AF9-5D7B-4F50-AB3A-691DD9968071}" type="slidenum">
              <a:rPr lang="en-US"/>
              <a:pPr/>
              <a:t>29</a:t>
            </a:fld>
            <a:endParaRPr lang="en-US"/>
          </a:p>
        </p:txBody>
      </p:sp>
      <p:sp>
        <p:nvSpPr>
          <p:cNvPr id="80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8905E4-80F7-46F2-92FB-673D7961CF95}" type="slidenum">
              <a:rPr lang="en-US"/>
              <a:pPr/>
              <a:t>30</a:t>
            </a:fld>
            <a:endParaRPr lang="en-US"/>
          </a:p>
        </p:txBody>
      </p:sp>
      <p:sp>
        <p:nvSpPr>
          <p:cNvPr id="81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66EFB8-C4AA-482E-9AE8-8542BE935F5B}" type="slidenum">
              <a:rPr lang="en-US"/>
              <a:pPr/>
              <a:t>31</a:t>
            </a:fld>
            <a:endParaRPr lang="en-US"/>
          </a:p>
        </p:txBody>
      </p:sp>
      <p:sp>
        <p:nvSpPr>
          <p:cNvPr id="85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9FB00E-0234-4E15-9B50-32C9604B9B07}" type="slidenum">
              <a:rPr lang="en-US"/>
              <a:pPr/>
              <a:t>4</a:t>
            </a:fld>
            <a:endParaRPr lang="en-US"/>
          </a:p>
        </p:txBody>
      </p:sp>
      <p:sp>
        <p:nvSpPr>
          <p:cNvPr id="76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3AA0DC-B876-47E5-A503-B74D712E1DA2}" type="slidenum">
              <a:rPr lang="en-US"/>
              <a:pPr/>
              <a:t>32</a:t>
            </a:fld>
            <a:endParaRPr lang="en-US"/>
          </a:p>
        </p:txBody>
      </p:sp>
      <p:sp>
        <p:nvSpPr>
          <p:cNvPr id="84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84931C-549B-430B-9CA8-2F4DA76C7C86}" type="slidenum">
              <a:rPr lang="en-US"/>
              <a:pPr/>
              <a:t>33</a:t>
            </a:fld>
            <a:endParaRPr lang="en-US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0388D6-0B81-41C9-9733-3C575A525BDC}" type="slidenum">
              <a:rPr lang="en-US"/>
              <a:pPr/>
              <a:t>34</a:t>
            </a:fld>
            <a:endParaRPr lang="en-US"/>
          </a:p>
        </p:txBody>
      </p:sp>
      <p:sp>
        <p:nvSpPr>
          <p:cNvPr id="85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E1AA3C-8069-4E75-81CF-D39229A81690}" type="slidenum">
              <a:rPr lang="en-US"/>
              <a:pPr/>
              <a:t>35</a:t>
            </a:fld>
            <a:endParaRPr lang="en-US"/>
          </a:p>
        </p:txBody>
      </p:sp>
      <p:sp>
        <p:nvSpPr>
          <p:cNvPr id="84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F45EF8-7E92-4264-B6A5-56B504AF1655}" type="slidenum">
              <a:rPr lang="en-US"/>
              <a:pPr/>
              <a:t>36</a:t>
            </a:fld>
            <a:endParaRPr lang="en-US"/>
          </a:p>
        </p:txBody>
      </p:sp>
      <p:sp>
        <p:nvSpPr>
          <p:cNvPr id="81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CF0F16-14C1-4756-8453-413F70D7E886}" type="slidenum">
              <a:rPr lang="en-US"/>
              <a:pPr/>
              <a:t>37</a:t>
            </a:fld>
            <a:endParaRPr lang="en-US"/>
          </a:p>
        </p:txBody>
      </p:sp>
      <p:sp>
        <p:nvSpPr>
          <p:cNvPr id="82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C5142-5EB5-4D4C-A070-195B646B93D5}" type="slidenum">
              <a:rPr lang="en-US"/>
              <a:pPr/>
              <a:t>38</a:t>
            </a:fld>
            <a:endParaRPr lang="en-US"/>
          </a:p>
        </p:txBody>
      </p:sp>
      <p:sp>
        <p:nvSpPr>
          <p:cNvPr id="78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117104-2D43-4DBE-8C61-861183B68759}" type="slidenum">
              <a:rPr lang="en-US"/>
              <a:pPr/>
              <a:t>39</a:t>
            </a:fld>
            <a:endParaRPr lang="en-US"/>
          </a:p>
        </p:txBody>
      </p:sp>
      <p:sp>
        <p:nvSpPr>
          <p:cNvPr id="85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Developed SNOBOL and ICON; retired in 95 to spend more time on number theory and the computational and mathematical aspects of weaving.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41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475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3F7066-86DD-41B4-9E17-878F481D69DE}" type="slidenum">
              <a:rPr lang="en-US"/>
              <a:pPr/>
              <a:t>42</a:t>
            </a:fld>
            <a:endParaRPr lang="en-US"/>
          </a:p>
        </p:txBody>
      </p:sp>
      <p:sp>
        <p:nvSpPr>
          <p:cNvPr id="78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095F15-DA74-4A9E-AB25-FE3B6BFE8DF6}" type="slidenum">
              <a:rPr lang="en-US"/>
              <a:pPr/>
              <a:t>5</a:t>
            </a:fld>
            <a:endParaRPr lang="en-US"/>
          </a:p>
        </p:txBody>
      </p:sp>
      <p:sp>
        <p:nvSpPr>
          <p:cNvPr id="76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9B9429-EB1E-47D6-A6BB-5DB0AEF0BB3B}" type="slidenum">
              <a:rPr lang="en-US"/>
              <a:pPr/>
              <a:t>43</a:t>
            </a:fld>
            <a:endParaRPr lang="en-US"/>
          </a:p>
        </p:txBody>
      </p:sp>
      <p:sp>
        <p:nvSpPr>
          <p:cNvPr id="79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6368C5-4A53-4717-83CA-8E33523E65D4}" type="slidenum">
              <a:rPr lang="en-US"/>
              <a:pPr/>
              <a:t>44</a:t>
            </a:fld>
            <a:endParaRPr lang="en-US"/>
          </a:p>
        </p:txBody>
      </p:sp>
      <p:sp>
        <p:nvSpPr>
          <p:cNvPr id="86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47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48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49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50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51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52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53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54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2D9274-A442-4042-A744-822C1A4507B4}" type="slidenum">
              <a:rPr lang="en-US"/>
              <a:pPr/>
              <a:t>6</a:t>
            </a:fld>
            <a:endParaRPr lang="en-US"/>
          </a:p>
        </p:txBody>
      </p:sp>
      <p:sp>
        <p:nvSpPr>
          <p:cNvPr id="77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55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56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57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C3060A-264F-4F5E-B8D5-64084F95D551}" type="slidenum">
              <a:rPr lang="en-US"/>
              <a:pPr/>
              <a:t>62</a:t>
            </a:fld>
            <a:endParaRPr lang="en-US"/>
          </a:p>
        </p:txBody>
      </p:sp>
      <p:sp>
        <p:nvSpPr>
          <p:cNvPr id="80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A93026-B1AA-4E8F-890A-10C6A9B4D5FF}" type="slidenum">
              <a:rPr lang="en-US"/>
              <a:pPr/>
              <a:t>63</a:t>
            </a:fld>
            <a:endParaRPr lang="en-US"/>
          </a:p>
        </p:txBody>
      </p:sp>
      <p:sp>
        <p:nvSpPr>
          <p:cNvPr id="74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30336D-FFAA-465C-A553-2D3A7969FE18}" type="slidenum">
              <a:rPr lang="en-US"/>
              <a:pPr/>
              <a:t>7</a:t>
            </a:fld>
            <a:endParaRPr lang="en-US"/>
          </a:p>
        </p:txBody>
      </p:sp>
      <p:sp>
        <p:nvSpPr>
          <p:cNvPr id="82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F8C691-EDB9-454C-A304-11FB7543DCB0}" type="slidenum">
              <a:rPr lang="en-US"/>
              <a:pPr/>
              <a:t>8</a:t>
            </a:fld>
            <a:endParaRPr lang="en-US"/>
          </a:p>
        </p:txBody>
      </p:sp>
      <p:sp>
        <p:nvSpPr>
          <p:cNvPr id="77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BDDA36-257C-4FA7-99C9-C80258454BD9}" type="slidenum">
              <a:rPr lang="en-US"/>
              <a:pPr/>
              <a:t>9</a:t>
            </a:fld>
            <a:endParaRPr lang="en-US"/>
          </a:p>
        </p:txBody>
      </p:sp>
      <p:sp>
        <p:nvSpPr>
          <p:cNvPr id="77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C9E9A-D911-4156-B809-4D1389EB4476}" type="slidenum">
              <a:rPr lang="en-US"/>
              <a:pPr/>
              <a:t>10</a:t>
            </a:fld>
            <a:endParaRPr lang="en-US"/>
          </a:p>
        </p:txBody>
      </p:sp>
      <p:sp>
        <p:nvSpPr>
          <p:cNvPr id="77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3D27C-DB85-47C5-AB28-C579F9E8BF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2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0D9D0D-2653-4A04-993B-C3EFA4D812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49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-76200"/>
            <a:ext cx="19431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76200"/>
            <a:ext cx="56769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6B5975-EA81-4077-A149-EDC6D77620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91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1511300" y="-127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85FF7D3-8464-4C3C-B44B-549A362093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1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605EF6-65F0-4F9D-AAD2-82011C5A991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4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EE9F0-ACC1-424A-99E5-AB8178CBD3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80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87894A-9CE5-4FC2-94F2-3426D649A9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51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6F1FFA-9955-4D64-9F53-B3186435F3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44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4BC0DB-09A0-4F09-8653-154CD242ED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6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03FFED-400A-445F-9282-9DCF12115C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6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7141D7-F195-43C9-BB71-1FD8FE1E0C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255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F74C8A-AC39-4F37-B7DF-321CAD247F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7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511300" y="-127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85D49008-D1A0-441A-BE11-61B25C7B092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4" Type="http://schemas.openxmlformats.org/officeDocument/2006/relationships/image" Target="../media/image5.wmf"/><Relationship Id="rId5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F2D0-EB66-45A7-9492-37B75E15897F}" type="slidenum">
              <a:rPr lang="en-US"/>
              <a:pPr/>
              <a:t>1</a:t>
            </a:fld>
            <a:endParaRPr lang="en-US"/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085850"/>
            <a:ext cx="7480300" cy="4552950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Priority Queues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Heaps</a:t>
            </a:r>
          </a:p>
          <a:p>
            <a:r>
              <a:rPr lang="en-US" dirty="0" err="1">
                <a:solidFill>
                  <a:srgbClr val="7030A0"/>
                </a:solidFill>
              </a:rPr>
              <a:t>HeapSort</a:t>
            </a:r>
            <a:r>
              <a:rPr lang="en-US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377865" name="Rectangle 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Lecture #15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16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3EBE-5D44-4466-98E6-0E5B081362DB}" type="slidenum">
              <a:rPr lang="en-US"/>
              <a:pPr/>
              <a:t>10</a:t>
            </a:fld>
            <a:endParaRPr lang="en-US"/>
          </a:p>
        </p:txBody>
      </p:sp>
      <p:sp>
        <p:nvSpPr>
          <p:cNvPr id="77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Maxheap</a:t>
            </a:r>
          </a:p>
        </p:txBody>
      </p:sp>
      <p:sp>
        <p:nvSpPr>
          <p:cNvPr id="775171" name="Text Box 3"/>
          <p:cNvSpPr txBox="1">
            <a:spLocks noChangeArrowheads="1"/>
          </p:cNvSpPr>
          <p:nvPr/>
        </p:nvSpPr>
        <p:spPr bwMode="auto">
          <a:xfrm>
            <a:off x="388938" y="1114425"/>
            <a:ext cx="7840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cs typeface="Courier New" pitchFamily="49" charset="0"/>
              </a:rPr>
              <a:t>A </a:t>
            </a:r>
            <a:r>
              <a:rPr lang="en-US">
                <a:solidFill>
                  <a:srgbClr val="006666"/>
                </a:solidFill>
                <a:cs typeface="Courier New" pitchFamily="49" charset="0"/>
              </a:rPr>
              <a:t>maxheap</a:t>
            </a:r>
            <a:r>
              <a:rPr lang="en-US">
                <a:cs typeface="Courier New" pitchFamily="49" charset="0"/>
              </a:rPr>
              <a:t> is a binary tree which follows these rules:</a:t>
            </a:r>
            <a:r>
              <a:rPr lang="en-US"/>
              <a:t> </a:t>
            </a:r>
          </a:p>
        </p:txBody>
      </p:sp>
      <p:sp>
        <p:nvSpPr>
          <p:cNvPr id="775172" name="Text Box 4"/>
          <p:cNvSpPr txBox="1">
            <a:spLocks noChangeArrowheads="1"/>
          </p:cNvSpPr>
          <p:nvPr/>
        </p:nvSpPr>
        <p:spPr bwMode="auto">
          <a:xfrm>
            <a:off x="534988" y="1951038"/>
            <a:ext cx="8081962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The value contained by a node is </a:t>
            </a:r>
            <a:r>
              <a:rPr lang="en-US" dirty="0">
                <a:solidFill>
                  <a:srgbClr val="6600CC"/>
                </a:solidFill>
                <a:latin typeface="Comic Sans MS" pitchFamily="66" charset="0"/>
                <a:cs typeface="Courier New" pitchFamily="49" charset="0"/>
              </a:rPr>
              <a:t>ALWAYS GREATER THAN OR EQUAL TO</a:t>
            </a: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 the values of the node’s children.</a:t>
            </a:r>
          </a:p>
          <a:p>
            <a:pPr>
              <a:buFontTx/>
              <a:buAutoNum type="arabicPeriod"/>
            </a:pP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The tree is a </a:t>
            </a:r>
            <a:r>
              <a:rPr lang="en-US" dirty="0">
                <a:solidFill>
                  <a:srgbClr val="6600CC"/>
                </a:solidFill>
                <a:latin typeface="Comic Sans MS" pitchFamily="66" charset="0"/>
                <a:cs typeface="Courier New" pitchFamily="49" charset="0"/>
              </a:rPr>
              <a:t>COMPLETE</a:t>
            </a: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 binary tree. 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775173" name="Rectangle 5"/>
          <p:cNvSpPr>
            <a:spLocks noChangeArrowheads="1"/>
          </p:cNvSpPr>
          <p:nvPr/>
        </p:nvSpPr>
        <p:spPr bwMode="auto">
          <a:xfrm>
            <a:off x="5410200" y="3886200"/>
            <a:ext cx="8404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/>
            <a:endParaRPr lang="en-US"/>
          </a:p>
        </p:txBody>
      </p:sp>
      <p:sp>
        <p:nvSpPr>
          <p:cNvPr id="775174" name="Text Box 6"/>
          <p:cNvSpPr txBox="1">
            <a:spLocks noChangeArrowheads="1"/>
          </p:cNvSpPr>
          <p:nvPr/>
        </p:nvSpPr>
        <p:spPr bwMode="auto">
          <a:xfrm>
            <a:off x="4806950" y="4014788"/>
            <a:ext cx="4140200" cy="265112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Complete Binary Tree:</a:t>
            </a:r>
          </a:p>
          <a:p>
            <a:r>
              <a:rPr lang="en-US">
                <a:cs typeface="Courier New" pitchFamily="49" charset="0"/>
              </a:rPr>
              <a:t>Every level except the deepest level must contain as many nodes as possible, and the at the deepest level, all nodes are as far left as possible.</a:t>
            </a:r>
            <a:r>
              <a:rPr lang="en-US"/>
              <a:t> </a:t>
            </a:r>
          </a:p>
        </p:txBody>
      </p:sp>
      <p:sp>
        <p:nvSpPr>
          <p:cNvPr id="775176" name="Text Box 8"/>
          <p:cNvSpPr txBox="1">
            <a:spLocks noChangeArrowheads="1"/>
          </p:cNvSpPr>
          <p:nvPr/>
        </p:nvSpPr>
        <p:spPr bwMode="auto">
          <a:xfrm>
            <a:off x="317500" y="4244975"/>
            <a:ext cx="4217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 dirty="0">
                <a:cs typeface="Courier New" pitchFamily="49" charset="0"/>
              </a:rPr>
              <a:t>: What are the rules for a </a:t>
            </a:r>
            <a:r>
              <a:rPr lang="en-US" dirty="0" err="1">
                <a:solidFill>
                  <a:srgbClr val="A50021"/>
                </a:solidFill>
                <a:cs typeface="Courier New" pitchFamily="49" charset="0"/>
              </a:rPr>
              <a:t>minheap</a:t>
            </a:r>
            <a:r>
              <a:rPr lang="en-US" dirty="0">
                <a:cs typeface="Courier New" pitchFamily="49" charset="0"/>
              </a:rPr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174" grpId="0" animBg="1" autoUpdateAnimBg="0"/>
      <p:bldP spid="775176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E34D3-E946-410C-909D-9E7EA719F571}" type="slidenum">
              <a:rPr lang="en-US"/>
              <a:pPr/>
              <a:t>11</a:t>
            </a:fld>
            <a:endParaRPr lang="en-US"/>
          </a:p>
        </p:txBody>
      </p:sp>
      <p:sp>
        <p:nvSpPr>
          <p:cNvPr id="77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Maxheap</a:t>
            </a:r>
          </a:p>
        </p:txBody>
      </p:sp>
      <p:sp>
        <p:nvSpPr>
          <p:cNvPr id="777219" name="Text Box 3"/>
          <p:cNvSpPr txBox="1">
            <a:spLocks noChangeArrowheads="1"/>
          </p:cNvSpPr>
          <p:nvPr/>
        </p:nvSpPr>
        <p:spPr bwMode="auto">
          <a:xfrm>
            <a:off x="1174750" y="1054100"/>
            <a:ext cx="636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Which of the following are valid </a:t>
            </a:r>
            <a:r>
              <a:rPr lang="en-US">
                <a:solidFill>
                  <a:srgbClr val="A50021"/>
                </a:solidFill>
              </a:rPr>
              <a:t>maxheaps</a:t>
            </a:r>
            <a:r>
              <a:rPr lang="en-US"/>
              <a:t>?</a:t>
            </a:r>
          </a:p>
        </p:txBody>
      </p:sp>
      <p:grpSp>
        <p:nvGrpSpPr>
          <p:cNvPr id="777220" name="Group 4"/>
          <p:cNvGrpSpPr>
            <a:grpSpLocks/>
          </p:cNvGrpSpPr>
          <p:nvPr/>
        </p:nvGrpSpPr>
        <p:grpSpPr bwMode="auto">
          <a:xfrm>
            <a:off x="457200" y="1752600"/>
            <a:ext cx="2378075" cy="1708150"/>
            <a:chOff x="251" y="1674"/>
            <a:chExt cx="1956" cy="1133"/>
          </a:xfrm>
        </p:grpSpPr>
        <p:grpSp>
          <p:nvGrpSpPr>
            <p:cNvPr id="777221" name="Group 5"/>
            <p:cNvGrpSpPr>
              <a:grpSpLocks/>
            </p:cNvGrpSpPr>
            <p:nvPr/>
          </p:nvGrpSpPr>
          <p:grpSpPr bwMode="auto">
            <a:xfrm>
              <a:off x="683" y="1674"/>
              <a:ext cx="912" cy="502"/>
              <a:chOff x="4032" y="1200"/>
              <a:chExt cx="912" cy="502"/>
            </a:xfrm>
          </p:grpSpPr>
          <p:sp>
            <p:nvSpPr>
              <p:cNvPr id="777222" name="Rectangle 6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23" name="Rectangle 7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24" name="Rectangle 8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25" name="Text Box 9"/>
              <p:cNvSpPr txBox="1">
                <a:spLocks noChangeArrowheads="1"/>
              </p:cNvSpPr>
              <p:nvPr/>
            </p:nvSpPr>
            <p:spPr bwMode="auto">
              <a:xfrm>
                <a:off x="4481" y="1437"/>
                <a:ext cx="152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26" name="Text Box 10"/>
              <p:cNvSpPr txBox="1">
                <a:spLocks noChangeArrowheads="1"/>
              </p:cNvSpPr>
              <p:nvPr/>
            </p:nvSpPr>
            <p:spPr bwMode="auto">
              <a:xfrm>
                <a:off x="4069" y="1439"/>
                <a:ext cx="151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27" name="Text Box 11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5</a:t>
                </a:r>
              </a:p>
            </p:txBody>
          </p:sp>
        </p:grpSp>
        <p:grpSp>
          <p:nvGrpSpPr>
            <p:cNvPr id="777228" name="Group 12"/>
            <p:cNvGrpSpPr>
              <a:grpSpLocks/>
            </p:cNvGrpSpPr>
            <p:nvPr/>
          </p:nvGrpSpPr>
          <p:grpSpPr bwMode="auto">
            <a:xfrm>
              <a:off x="251" y="2304"/>
              <a:ext cx="958" cy="503"/>
              <a:chOff x="4032" y="1200"/>
              <a:chExt cx="958" cy="503"/>
            </a:xfrm>
          </p:grpSpPr>
          <p:sp>
            <p:nvSpPr>
              <p:cNvPr id="777229" name="Rectangle 13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0" name="Rectangle 14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1" name="Rectangle 15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2" name="Text Box 16"/>
              <p:cNvSpPr txBox="1">
                <a:spLocks noChangeArrowheads="1"/>
              </p:cNvSpPr>
              <p:nvPr/>
            </p:nvSpPr>
            <p:spPr bwMode="auto">
              <a:xfrm>
                <a:off x="4506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33" name="Text Box 17"/>
              <p:cNvSpPr txBox="1">
                <a:spLocks noChangeArrowheads="1"/>
              </p:cNvSpPr>
              <p:nvPr/>
            </p:nvSpPr>
            <p:spPr bwMode="auto">
              <a:xfrm>
                <a:off x="4093" y="1440"/>
                <a:ext cx="485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34" name="Text Box 18"/>
              <p:cNvSpPr txBox="1">
                <a:spLocks noChangeArrowheads="1"/>
              </p:cNvSpPr>
              <p:nvPr/>
            </p:nvSpPr>
            <p:spPr bwMode="auto">
              <a:xfrm>
                <a:off x="4370" y="1210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</p:grpSp>
        <p:grpSp>
          <p:nvGrpSpPr>
            <p:cNvPr id="777235" name="Group 19"/>
            <p:cNvGrpSpPr>
              <a:grpSpLocks/>
            </p:cNvGrpSpPr>
            <p:nvPr/>
          </p:nvGrpSpPr>
          <p:grpSpPr bwMode="auto">
            <a:xfrm>
              <a:off x="1248" y="2304"/>
              <a:ext cx="959" cy="503"/>
              <a:chOff x="4032" y="1200"/>
              <a:chExt cx="959" cy="503"/>
            </a:xfrm>
          </p:grpSpPr>
          <p:sp>
            <p:nvSpPr>
              <p:cNvPr id="777236" name="Rectangle 20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7" name="Rectangle 21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8" name="Rectangle 22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9" name="Text Box 23"/>
              <p:cNvSpPr txBox="1">
                <a:spLocks noChangeArrowheads="1"/>
              </p:cNvSpPr>
              <p:nvPr/>
            </p:nvSpPr>
            <p:spPr bwMode="auto">
              <a:xfrm>
                <a:off x="4507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40" name="Text Box 24"/>
              <p:cNvSpPr txBox="1">
                <a:spLocks noChangeArrowheads="1"/>
              </p:cNvSpPr>
              <p:nvPr/>
            </p:nvSpPr>
            <p:spPr bwMode="auto">
              <a:xfrm>
                <a:off x="4094" y="1440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41" name="Text Box 25"/>
              <p:cNvSpPr txBox="1">
                <a:spLocks noChangeArrowheads="1"/>
              </p:cNvSpPr>
              <p:nvPr/>
            </p:nvSpPr>
            <p:spPr bwMode="auto">
              <a:xfrm>
                <a:off x="4369" y="1210"/>
                <a:ext cx="305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4</a:t>
                </a:r>
              </a:p>
            </p:txBody>
          </p:sp>
        </p:grpSp>
        <p:sp>
          <p:nvSpPr>
            <p:cNvPr id="777242" name="Line 26"/>
            <p:cNvSpPr>
              <a:spLocks noChangeShapeType="1"/>
            </p:cNvSpPr>
            <p:nvPr/>
          </p:nvSpPr>
          <p:spPr bwMode="auto">
            <a:xfrm flipH="1">
              <a:off x="768" y="2020"/>
              <a:ext cx="155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43" name="Line 27"/>
            <p:cNvSpPr>
              <a:spLocks noChangeShapeType="1"/>
            </p:cNvSpPr>
            <p:nvPr/>
          </p:nvSpPr>
          <p:spPr bwMode="auto">
            <a:xfrm>
              <a:off x="1357" y="2035"/>
              <a:ext cx="64" cy="2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7244" name="Group 28"/>
          <p:cNvGrpSpPr>
            <a:grpSpLocks/>
          </p:cNvGrpSpPr>
          <p:nvPr/>
        </p:nvGrpSpPr>
        <p:grpSpPr bwMode="auto">
          <a:xfrm>
            <a:off x="1295400" y="3810000"/>
            <a:ext cx="2378075" cy="1708150"/>
            <a:chOff x="251" y="1674"/>
            <a:chExt cx="1956" cy="1133"/>
          </a:xfrm>
        </p:grpSpPr>
        <p:grpSp>
          <p:nvGrpSpPr>
            <p:cNvPr id="777245" name="Group 29"/>
            <p:cNvGrpSpPr>
              <a:grpSpLocks/>
            </p:cNvGrpSpPr>
            <p:nvPr/>
          </p:nvGrpSpPr>
          <p:grpSpPr bwMode="auto">
            <a:xfrm>
              <a:off x="683" y="1674"/>
              <a:ext cx="912" cy="502"/>
              <a:chOff x="4032" y="1200"/>
              <a:chExt cx="912" cy="502"/>
            </a:xfrm>
          </p:grpSpPr>
          <p:sp>
            <p:nvSpPr>
              <p:cNvPr id="777246" name="Rectangle 30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47" name="Rectangle 31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48" name="Rectangle 32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49" name="Text Box 33"/>
              <p:cNvSpPr txBox="1">
                <a:spLocks noChangeArrowheads="1"/>
              </p:cNvSpPr>
              <p:nvPr/>
            </p:nvSpPr>
            <p:spPr bwMode="auto">
              <a:xfrm>
                <a:off x="4481" y="1437"/>
                <a:ext cx="152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50" name="Text Box 34"/>
              <p:cNvSpPr txBox="1">
                <a:spLocks noChangeArrowheads="1"/>
              </p:cNvSpPr>
              <p:nvPr/>
            </p:nvSpPr>
            <p:spPr bwMode="auto">
              <a:xfrm>
                <a:off x="4069" y="1439"/>
                <a:ext cx="151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51" name="Text Box 35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4</a:t>
                </a:r>
              </a:p>
            </p:txBody>
          </p:sp>
        </p:grpSp>
        <p:grpSp>
          <p:nvGrpSpPr>
            <p:cNvPr id="777252" name="Group 36"/>
            <p:cNvGrpSpPr>
              <a:grpSpLocks/>
            </p:cNvGrpSpPr>
            <p:nvPr/>
          </p:nvGrpSpPr>
          <p:grpSpPr bwMode="auto">
            <a:xfrm>
              <a:off x="251" y="2304"/>
              <a:ext cx="958" cy="503"/>
              <a:chOff x="4032" y="1200"/>
              <a:chExt cx="958" cy="503"/>
            </a:xfrm>
          </p:grpSpPr>
          <p:sp>
            <p:nvSpPr>
              <p:cNvPr id="777253" name="Rectangle 37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4" name="Rectangle 38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5" name="Rectangle 39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6" name="Text Box 40"/>
              <p:cNvSpPr txBox="1">
                <a:spLocks noChangeArrowheads="1"/>
              </p:cNvSpPr>
              <p:nvPr/>
            </p:nvSpPr>
            <p:spPr bwMode="auto">
              <a:xfrm>
                <a:off x="4506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57" name="Text Box 41"/>
              <p:cNvSpPr txBox="1">
                <a:spLocks noChangeArrowheads="1"/>
              </p:cNvSpPr>
              <p:nvPr/>
            </p:nvSpPr>
            <p:spPr bwMode="auto">
              <a:xfrm>
                <a:off x="4093" y="1440"/>
                <a:ext cx="485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58" name="Text Box 42"/>
              <p:cNvSpPr txBox="1">
                <a:spLocks noChangeArrowheads="1"/>
              </p:cNvSpPr>
              <p:nvPr/>
            </p:nvSpPr>
            <p:spPr bwMode="auto">
              <a:xfrm>
                <a:off x="4370" y="1210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</p:grpSp>
        <p:grpSp>
          <p:nvGrpSpPr>
            <p:cNvPr id="777259" name="Group 43"/>
            <p:cNvGrpSpPr>
              <a:grpSpLocks/>
            </p:cNvGrpSpPr>
            <p:nvPr/>
          </p:nvGrpSpPr>
          <p:grpSpPr bwMode="auto">
            <a:xfrm>
              <a:off x="1248" y="2304"/>
              <a:ext cx="959" cy="503"/>
              <a:chOff x="4032" y="1200"/>
              <a:chExt cx="959" cy="503"/>
            </a:xfrm>
          </p:grpSpPr>
          <p:sp>
            <p:nvSpPr>
              <p:cNvPr id="777260" name="Rectangle 44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1" name="Rectangle 45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2" name="Rectangle 46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3" name="Text Box 47"/>
              <p:cNvSpPr txBox="1">
                <a:spLocks noChangeArrowheads="1"/>
              </p:cNvSpPr>
              <p:nvPr/>
            </p:nvSpPr>
            <p:spPr bwMode="auto">
              <a:xfrm>
                <a:off x="4507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64" name="Text Box 48"/>
              <p:cNvSpPr txBox="1">
                <a:spLocks noChangeArrowheads="1"/>
              </p:cNvSpPr>
              <p:nvPr/>
            </p:nvSpPr>
            <p:spPr bwMode="auto">
              <a:xfrm>
                <a:off x="4094" y="1440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65" name="Text Box 49"/>
              <p:cNvSpPr txBox="1">
                <a:spLocks noChangeArrowheads="1"/>
              </p:cNvSpPr>
              <p:nvPr/>
            </p:nvSpPr>
            <p:spPr bwMode="auto">
              <a:xfrm>
                <a:off x="4369" y="1210"/>
                <a:ext cx="305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4</a:t>
                </a:r>
              </a:p>
            </p:txBody>
          </p:sp>
        </p:grpSp>
        <p:sp>
          <p:nvSpPr>
            <p:cNvPr id="777266" name="Line 50"/>
            <p:cNvSpPr>
              <a:spLocks noChangeShapeType="1"/>
            </p:cNvSpPr>
            <p:nvPr/>
          </p:nvSpPr>
          <p:spPr bwMode="auto">
            <a:xfrm flipH="1">
              <a:off x="768" y="2020"/>
              <a:ext cx="155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7" name="Line 51"/>
            <p:cNvSpPr>
              <a:spLocks noChangeShapeType="1"/>
            </p:cNvSpPr>
            <p:nvPr/>
          </p:nvSpPr>
          <p:spPr bwMode="auto">
            <a:xfrm>
              <a:off x="1357" y="2035"/>
              <a:ext cx="64" cy="2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7268" name="Text Box 52"/>
          <p:cNvSpPr txBox="1">
            <a:spLocks noChangeArrowheads="1"/>
          </p:cNvSpPr>
          <p:nvPr/>
        </p:nvSpPr>
        <p:spPr bwMode="auto">
          <a:xfrm>
            <a:off x="606425" y="5715000"/>
            <a:ext cx="8081963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20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value contained by a node is ALWAYS &gt;= the values of the node’s children.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20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tree is a COMPLETE binary tree. 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</p:txBody>
      </p:sp>
      <p:grpSp>
        <p:nvGrpSpPr>
          <p:cNvPr id="777269" name="Group 53"/>
          <p:cNvGrpSpPr>
            <a:grpSpLocks/>
          </p:cNvGrpSpPr>
          <p:nvPr/>
        </p:nvGrpSpPr>
        <p:grpSpPr bwMode="auto">
          <a:xfrm>
            <a:off x="3886200" y="1676400"/>
            <a:ext cx="2378075" cy="2662238"/>
            <a:chOff x="2016" y="1056"/>
            <a:chExt cx="1498" cy="1677"/>
          </a:xfrm>
        </p:grpSpPr>
        <p:grpSp>
          <p:nvGrpSpPr>
            <p:cNvPr id="777270" name="Group 54"/>
            <p:cNvGrpSpPr>
              <a:grpSpLocks/>
            </p:cNvGrpSpPr>
            <p:nvPr/>
          </p:nvGrpSpPr>
          <p:grpSpPr bwMode="auto">
            <a:xfrm>
              <a:off x="2016" y="1056"/>
              <a:ext cx="1498" cy="1076"/>
              <a:chOff x="251" y="1674"/>
              <a:chExt cx="1956" cy="1133"/>
            </a:xfrm>
          </p:grpSpPr>
          <p:grpSp>
            <p:nvGrpSpPr>
              <p:cNvPr id="777271" name="Group 55"/>
              <p:cNvGrpSpPr>
                <a:grpSpLocks/>
              </p:cNvGrpSpPr>
              <p:nvPr/>
            </p:nvGrpSpPr>
            <p:grpSpPr bwMode="auto">
              <a:xfrm>
                <a:off x="683" y="1674"/>
                <a:ext cx="912" cy="502"/>
                <a:chOff x="4032" y="1200"/>
                <a:chExt cx="912" cy="502"/>
              </a:xfrm>
            </p:grpSpPr>
            <p:sp>
              <p:nvSpPr>
                <p:cNvPr id="777272" name="Rectangle 5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73" name="Rectangle 5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74" name="Rectangle 5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75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276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277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8</a:t>
                  </a:r>
                </a:p>
              </p:txBody>
            </p:sp>
          </p:grpSp>
          <p:grpSp>
            <p:nvGrpSpPr>
              <p:cNvPr id="777278" name="Group 62"/>
              <p:cNvGrpSpPr>
                <a:grpSpLocks/>
              </p:cNvGrpSpPr>
              <p:nvPr/>
            </p:nvGrpSpPr>
            <p:grpSpPr bwMode="auto">
              <a:xfrm>
                <a:off x="251" y="2304"/>
                <a:ext cx="912" cy="503"/>
                <a:chOff x="4032" y="1200"/>
                <a:chExt cx="912" cy="503"/>
              </a:xfrm>
            </p:grpSpPr>
            <p:sp>
              <p:nvSpPr>
                <p:cNvPr id="777279" name="Rectangle 63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0" name="Rectangle 64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1" name="Rectangle 65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2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4506" y="1438"/>
                  <a:ext cx="21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  <p:sp>
              <p:nvSpPr>
                <p:cNvPr id="777283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7284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4370" y="1210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grpSp>
            <p:nvGrpSpPr>
              <p:cNvPr id="777285" name="Group 69"/>
              <p:cNvGrpSpPr>
                <a:grpSpLocks/>
              </p:cNvGrpSpPr>
              <p:nvPr/>
            </p:nvGrpSpPr>
            <p:grpSpPr bwMode="auto">
              <a:xfrm>
                <a:off x="1248" y="2304"/>
                <a:ext cx="959" cy="503"/>
                <a:chOff x="4032" y="1200"/>
                <a:chExt cx="959" cy="503"/>
              </a:xfrm>
            </p:grpSpPr>
            <p:sp>
              <p:nvSpPr>
                <p:cNvPr id="777286" name="Rectangle 70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7" name="Rectangle 71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8" name="Rectangle 72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9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7290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7291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4369" y="1210"/>
                  <a:ext cx="305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4</a:t>
                  </a:r>
                </a:p>
              </p:txBody>
            </p:sp>
          </p:grpSp>
          <p:sp>
            <p:nvSpPr>
              <p:cNvPr id="777292" name="Line 76"/>
              <p:cNvSpPr>
                <a:spLocks noChangeShapeType="1"/>
              </p:cNvSpPr>
              <p:nvPr/>
            </p:nvSpPr>
            <p:spPr bwMode="auto">
              <a:xfrm flipH="1">
                <a:off x="768" y="2020"/>
                <a:ext cx="155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3" name="Line 77"/>
              <p:cNvSpPr>
                <a:spLocks noChangeShapeType="1"/>
              </p:cNvSpPr>
              <p:nvPr/>
            </p:nvSpPr>
            <p:spPr bwMode="auto">
              <a:xfrm>
                <a:off x="1357" y="2035"/>
                <a:ext cx="64" cy="26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77294" name="Group 78"/>
            <p:cNvGrpSpPr>
              <a:grpSpLocks/>
            </p:cNvGrpSpPr>
            <p:nvPr/>
          </p:nvGrpSpPr>
          <p:grpSpPr bwMode="auto">
            <a:xfrm>
              <a:off x="2326" y="2256"/>
              <a:ext cx="698" cy="477"/>
              <a:chOff x="4032" y="1200"/>
              <a:chExt cx="912" cy="502"/>
            </a:xfrm>
          </p:grpSpPr>
          <p:sp>
            <p:nvSpPr>
              <p:cNvPr id="777295" name="Rectangle 79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6" name="Rectangle 80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7" name="Rectangle 81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8" name="Text Box 82"/>
              <p:cNvSpPr txBox="1">
                <a:spLocks noChangeArrowheads="1"/>
              </p:cNvSpPr>
              <p:nvPr/>
            </p:nvSpPr>
            <p:spPr bwMode="auto">
              <a:xfrm>
                <a:off x="4481" y="1437"/>
                <a:ext cx="152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99" name="Text Box 83"/>
              <p:cNvSpPr txBox="1">
                <a:spLocks noChangeArrowheads="1"/>
              </p:cNvSpPr>
              <p:nvPr/>
            </p:nvSpPr>
            <p:spPr bwMode="auto">
              <a:xfrm>
                <a:off x="4069" y="1439"/>
                <a:ext cx="151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300" name="Text Box 84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2</a:t>
                </a:r>
              </a:p>
            </p:txBody>
          </p:sp>
        </p:grpSp>
        <p:sp>
          <p:nvSpPr>
            <p:cNvPr id="777301" name="Line 85"/>
            <p:cNvSpPr>
              <a:spLocks noChangeShapeType="1"/>
            </p:cNvSpPr>
            <p:nvPr/>
          </p:nvSpPr>
          <p:spPr bwMode="auto">
            <a:xfrm>
              <a:off x="2532" y="2010"/>
              <a:ext cx="113" cy="24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302" name="Text Box 86"/>
            <p:cNvSpPr txBox="1">
              <a:spLocks noChangeArrowheads="1"/>
            </p:cNvSpPr>
            <p:nvPr/>
          </p:nvSpPr>
          <p:spPr bwMode="auto">
            <a:xfrm>
              <a:off x="2655" y="2480"/>
              <a:ext cx="37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777303" name="Text Box 87"/>
            <p:cNvSpPr txBox="1">
              <a:spLocks noChangeArrowheads="1"/>
            </p:cNvSpPr>
            <p:nvPr/>
          </p:nvSpPr>
          <p:spPr bwMode="auto">
            <a:xfrm>
              <a:off x="2338" y="2482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777304" name="Group 88"/>
          <p:cNvGrpSpPr>
            <a:grpSpLocks/>
          </p:cNvGrpSpPr>
          <p:nvPr/>
        </p:nvGrpSpPr>
        <p:grpSpPr bwMode="auto">
          <a:xfrm>
            <a:off x="5715000" y="2514600"/>
            <a:ext cx="3140075" cy="2662238"/>
            <a:chOff x="3264" y="1056"/>
            <a:chExt cx="1978" cy="1677"/>
          </a:xfrm>
        </p:grpSpPr>
        <p:grpSp>
          <p:nvGrpSpPr>
            <p:cNvPr id="777305" name="Group 89"/>
            <p:cNvGrpSpPr>
              <a:grpSpLocks/>
            </p:cNvGrpSpPr>
            <p:nvPr/>
          </p:nvGrpSpPr>
          <p:grpSpPr bwMode="auto">
            <a:xfrm>
              <a:off x="3744" y="1056"/>
              <a:ext cx="1498" cy="1677"/>
              <a:chOff x="2016" y="1056"/>
              <a:chExt cx="1498" cy="1677"/>
            </a:xfrm>
          </p:grpSpPr>
          <p:grpSp>
            <p:nvGrpSpPr>
              <p:cNvPr id="777306" name="Group 90"/>
              <p:cNvGrpSpPr>
                <a:grpSpLocks/>
              </p:cNvGrpSpPr>
              <p:nvPr/>
            </p:nvGrpSpPr>
            <p:grpSpPr bwMode="auto">
              <a:xfrm>
                <a:off x="2016" y="1056"/>
                <a:ext cx="1498" cy="1076"/>
                <a:chOff x="251" y="1674"/>
                <a:chExt cx="1956" cy="1133"/>
              </a:xfrm>
            </p:grpSpPr>
            <p:grpSp>
              <p:nvGrpSpPr>
                <p:cNvPr id="777307" name="Group 91"/>
                <p:cNvGrpSpPr>
                  <a:grpSpLocks/>
                </p:cNvGrpSpPr>
                <p:nvPr/>
              </p:nvGrpSpPr>
              <p:grpSpPr bwMode="auto">
                <a:xfrm>
                  <a:off x="683" y="1674"/>
                  <a:ext cx="912" cy="502"/>
                  <a:chOff x="4032" y="1200"/>
                  <a:chExt cx="912" cy="502"/>
                </a:xfrm>
              </p:grpSpPr>
              <p:sp>
                <p:nvSpPr>
                  <p:cNvPr id="777308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09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0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1" name="Text Box 9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77312" name="Text Box 9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77313" name="Text Box 9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8</a:t>
                    </a:r>
                  </a:p>
                </p:txBody>
              </p:sp>
            </p:grpSp>
            <p:grpSp>
              <p:nvGrpSpPr>
                <p:cNvPr id="777314" name="Group 98"/>
                <p:cNvGrpSpPr>
                  <a:grpSpLocks/>
                </p:cNvGrpSpPr>
                <p:nvPr/>
              </p:nvGrpSpPr>
              <p:grpSpPr bwMode="auto">
                <a:xfrm>
                  <a:off x="251" y="2304"/>
                  <a:ext cx="912" cy="503"/>
                  <a:chOff x="4032" y="1200"/>
                  <a:chExt cx="912" cy="503"/>
                </a:xfrm>
              </p:grpSpPr>
              <p:sp>
                <p:nvSpPr>
                  <p:cNvPr id="777315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6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7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8" name="Text Box 10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6" y="1438"/>
                    <a:ext cx="21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 </a:t>
                    </a:r>
                  </a:p>
                </p:txBody>
              </p:sp>
              <p:sp>
                <p:nvSpPr>
                  <p:cNvPr id="777319" name="Text Box 10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215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 </a:t>
                    </a:r>
                  </a:p>
                </p:txBody>
              </p:sp>
              <p:sp>
                <p:nvSpPr>
                  <p:cNvPr id="777320" name="Text Box 10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70" y="1210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6</a:t>
                    </a:r>
                  </a:p>
                </p:txBody>
              </p:sp>
            </p:grpSp>
            <p:grpSp>
              <p:nvGrpSpPr>
                <p:cNvPr id="777321" name="Group 105"/>
                <p:cNvGrpSpPr>
                  <a:grpSpLocks/>
                </p:cNvGrpSpPr>
                <p:nvPr/>
              </p:nvGrpSpPr>
              <p:grpSpPr bwMode="auto">
                <a:xfrm>
                  <a:off x="1248" y="2304"/>
                  <a:ext cx="959" cy="503"/>
                  <a:chOff x="4032" y="1200"/>
                  <a:chExt cx="959" cy="503"/>
                </a:xfrm>
              </p:grpSpPr>
              <p:sp>
                <p:nvSpPr>
                  <p:cNvPr id="777322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2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24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25" name="Text Box 10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77326" name="Text Box 1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77327" name="Text Box 1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0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777328" name="Line 112"/>
                <p:cNvSpPr>
                  <a:spLocks noChangeShapeType="1"/>
                </p:cNvSpPr>
                <p:nvPr/>
              </p:nvSpPr>
              <p:spPr bwMode="auto">
                <a:xfrm flipH="1">
                  <a:off x="768" y="2020"/>
                  <a:ext cx="155" cy="2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29" name="Line 113"/>
                <p:cNvSpPr>
                  <a:spLocks noChangeShapeType="1"/>
                </p:cNvSpPr>
                <p:nvPr/>
              </p:nvSpPr>
              <p:spPr bwMode="auto">
                <a:xfrm>
                  <a:off x="1357" y="2035"/>
                  <a:ext cx="64" cy="26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77330" name="Group 114"/>
              <p:cNvGrpSpPr>
                <a:grpSpLocks/>
              </p:cNvGrpSpPr>
              <p:nvPr/>
            </p:nvGrpSpPr>
            <p:grpSpPr bwMode="auto">
              <a:xfrm>
                <a:off x="2326" y="2256"/>
                <a:ext cx="698" cy="477"/>
                <a:chOff x="4032" y="1200"/>
                <a:chExt cx="912" cy="502"/>
              </a:xfrm>
            </p:grpSpPr>
            <p:sp>
              <p:nvSpPr>
                <p:cNvPr id="777331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32" name="Rectangle 116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33" name="Rectangle 117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34" name="Text Box 118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35" name="Text Box 119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36" name="Text Box 120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5</a:t>
                  </a:r>
                </a:p>
              </p:txBody>
            </p:sp>
          </p:grpSp>
          <p:sp>
            <p:nvSpPr>
              <p:cNvPr id="777337" name="Line 121"/>
              <p:cNvSpPr>
                <a:spLocks noChangeShapeType="1"/>
              </p:cNvSpPr>
              <p:nvPr/>
            </p:nvSpPr>
            <p:spPr bwMode="auto">
              <a:xfrm>
                <a:off x="2532" y="2010"/>
                <a:ext cx="113" cy="24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338" name="Text Box 122"/>
              <p:cNvSpPr txBox="1">
                <a:spLocks noChangeArrowheads="1"/>
              </p:cNvSpPr>
              <p:nvPr/>
            </p:nvSpPr>
            <p:spPr bwMode="auto">
              <a:xfrm>
                <a:off x="2655" y="2480"/>
                <a:ext cx="37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339" name="Text Box 123"/>
              <p:cNvSpPr txBox="1">
                <a:spLocks noChangeArrowheads="1"/>
              </p:cNvSpPr>
              <p:nvPr/>
            </p:nvSpPr>
            <p:spPr bwMode="auto">
              <a:xfrm>
                <a:off x="2338" y="2482"/>
                <a:ext cx="3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grpSp>
          <p:nvGrpSpPr>
            <p:cNvPr id="777340" name="Group 124"/>
            <p:cNvGrpSpPr>
              <a:grpSpLocks/>
            </p:cNvGrpSpPr>
            <p:nvPr/>
          </p:nvGrpSpPr>
          <p:grpSpPr bwMode="auto">
            <a:xfrm>
              <a:off x="3264" y="2256"/>
              <a:ext cx="699" cy="477"/>
              <a:chOff x="3264" y="2256"/>
              <a:chExt cx="699" cy="477"/>
            </a:xfrm>
          </p:grpSpPr>
          <p:grpSp>
            <p:nvGrpSpPr>
              <p:cNvPr id="777341" name="Group 125"/>
              <p:cNvGrpSpPr>
                <a:grpSpLocks/>
              </p:cNvGrpSpPr>
              <p:nvPr/>
            </p:nvGrpSpPr>
            <p:grpSpPr bwMode="auto">
              <a:xfrm>
                <a:off x="3264" y="2256"/>
                <a:ext cx="698" cy="477"/>
                <a:chOff x="4032" y="1200"/>
                <a:chExt cx="912" cy="502"/>
              </a:xfrm>
            </p:grpSpPr>
            <p:sp>
              <p:nvSpPr>
                <p:cNvPr id="777342" name="Rectangle 12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43" name="Rectangle 12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44" name="Rectangle 12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45" name="Text Box 129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46" name="Text Box 130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47" name="Text Box 13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77348" name="Text Box 132"/>
              <p:cNvSpPr txBox="1">
                <a:spLocks noChangeArrowheads="1"/>
              </p:cNvSpPr>
              <p:nvPr/>
            </p:nvSpPr>
            <p:spPr bwMode="auto">
              <a:xfrm>
                <a:off x="3593" y="2480"/>
                <a:ext cx="37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349" name="Text Box 133"/>
              <p:cNvSpPr txBox="1">
                <a:spLocks noChangeArrowheads="1"/>
              </p:cNvSpPr>
              <p:nvPr/>
            </p:nvSpPr>
            <p:spPr bwMode="auto">
              <a:xfrm>
                <a:off x="3276" y="2482"/>
                <a:ext cx="3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sp>
          <p:nvSpPr>
            <p:cNvPr id="777350" name="Line 134"/>
            <p:cNvSpPr>
              <a:spLocks noChangeShapeType="1"/>
            </p:cNvSpPr>
            <p:nvPr/>
          </p:nvSpPr>
          <p:spPr bwMode="auto">
            <a:xfrm flipH="1">
              <a:off x="3792" y="1987"/>
              <a:ext cx="119" cy="2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7351" name="Text Box 135"/>
          <p:cNvSpPr txBox="1">
            <a:spLocks noChangeArrowheads="1"/>
          </p:cNvSpPr>
          <p:nvPr/>
        </p:nvSpPr>
        <p:spPr bwMode="auto">
          <a:xfrm>
            <a:off x="-381000" y="3505200"/>
            <a:ext cx="391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Yes!</a:t>
            </a:r>
          </a:p>
        </p:txBody>
      </p:sp>
      <p:sp>
        <p:nvSpPr>
          <p:cNvPr id="777352" name="Text Box 136"/>
          <p:cNvSpPr txBox="1">
            <a:spLocks noChangeArrowheads="1"/>
          </p:cNvSpPr>
          <p:nvPr/>
        </p:nvSpPr>
        <p:spPr bwMode="auto">
          <a:xfrm>
            <a:off x="2184400" y="4876800"/>
            <a:ext cx="391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Yes!</a:t>
            </a:r>
          </a:p>
        </p:txBody>
      </p:sp>
      <p:sp>
        <p:nvSpPr>
          <p:cNvPr id="777353" name="Text Box 137"/>
          <p:cNvSpPr txBox="1">
            <a:spLocks noChangeArrowheads="1"/>
          </p:cNvSpPr>
          <p:nvPr/>
        </p:nvSpPr>
        <p:spPr bwMode="auto">
          <a:xfrm>
            <a:off x="76200" y="1803400"/>
            <a:ext cx="38100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No! While every node is bigger than its children…</a:t>
            </a:r>
            <a:br>
              <a:rPr lang="en-US">
                <a:solidFill>
                  <a:srgbClr val="FF3300"/>
                </a:solidFill>
              </a:rPr>
            </a:br>
            <a:endParaRPr lang="en-US">
              <a:solidFill>
                <a:srgbClr val="FF3300"/>
              </a:solidFill>
            </a:endParaRPr>
          </a:p>
          <a:p>
            <a:r>
              <a:rPr lang="en-US">
                <a:solidFill>
                  <a:srgbClr val="FF3300"/>
                </a:solidFill>
              </a:rPr>
              <a:t>This is not a COMPLETE binary tree!</a:t>
            </a:r>
          </a:p>
        </p:txBody>
      </p:sp>
      <p:sp>
        <p:nvSpPr>
          <p:cNvPr id="777354" name="Text Box 138"/>
          <p:cNvSpPr txBox="1">
            <a:spLocks noChangeArrowheads="1"/>
          </p:cNvSpPr>
          <p:nvPr/>
        </p:nvSpPr>
        <p:spPr bwMode="auto">
          <a:xfrm>
            <a:off x="5600700" y="1917700"/>
            <a:ext cx="391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Yes!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7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7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68" grpId="0" autoUpdateAnimBg="0"/>
      <p:bldP spid="777351" grpId="0"/>
      <p:bldP spid="777351" grpId="1"/>
      <p:bldP spid="777352" grpId="0"/>
      <p:bldP spid="777352" grpId="1"/>
      <p:bldP spid="777353" grpId="0"/>
      <p:bldP spid="777353" grpId="1"/>
      <p:bldP spid="777354" grpId="0"/>
      <p:bldP spid="77735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D0C50-2DA8-4BF0-A1CA-5731E3E44894}" type="slidenum">
              <a:rPr lang="en-US"/>
              <a:pPr/>
              <a:t>12</a:t>
            </a:fld>
            <a:endParaRPr lang="en-US"/>
          </a:p>
        </p:txBody>
      </p:sp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Maxheap</a:t>
            </a:r>
          </a:p>
        </p:txBody>
      </p:sp>
      <p:sp>
        <p:nvSpPr>
          <p:cNvPr id="824325" name="Text Box 5"/>
          <p:cNvSpPr txBox="1">
            <a:spLocks noChangeArrowheads="1"/>
          </p:cNvSpPr>
          <p:nvPr/>
        </p:nvSpPr>
        <p:spPr bwMode="auto">
          <a:xfrm>
            <a:off x="228600" y="1054100"/>
            <a:ext cx="539750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One thing you’ll notice about a maxheap is…</a:t>
            </a:r>
          </a:p>
          <a:p>
            <a:endParaRPr lang="en-US"/>
          </a:p>
          <a:p>
            <a:r>
              <a:rPr lang="en-US"/>
              <a:t>that, by definition, the biggest (highest priority) item </a:t>
            </a:r>
          </a:p>
          <a:p>
            <a:endParaRPr lang="en-US"/>
          </a:p>
          <a:p>
            <a:r>
              <a:rPr lang="en-US"/>
              <a:t>is always at the </a:t>
            </a:r>
            <a:r>
              <a:rPr lang="en-US" i="1"/>
              <a:t>root (</a:t>
            </a:r>
            <a:r>
              <a:rPr lang="en-US"/>
              <a:t>top) </a:t>
            </a:r>
            <a:br>
              <a:rPr lang="en-US"/>
            </a:br>
            <a:r>
              <a:rPr lang="en-US"/>
              <a:t>of the tree!</a:t>
            </a:r>
          </a:p>
        </p:txBody>
      </p:sp>
      <p:grpSp>
        <p:nvGrpSpPr>
          <p:cNvPr id="824326" name="Group 6"/>
          <p:cNvGrpSpPr>
            <a:grpSpLocks/>
          </p:cNvGrpSpPr>
          <p:nvPr/>
        </p:nvGrpSpPr>
        <p:grpSpPr bwMode="auto">
          <a:xfrm>
            <a:off x="5638800" y="1143000"/>
            <a:ext cx="3046413" cy="2686050"/>
            <a:chOff x="3566" y="863"/>
            <a:chExt cx="1919" cy="1692"/>
          </a:xfrm>
        </p:grpSpPr>
        <p:grpSp>
          <p:nvGrpSpPr>
            <p:cNvPr id="824327" name="Group 7"/>
            <p:cNvGrpSpPr>
              <a:grpSpLocks/>
            </p:cNvGrpSpPr>
            <p:nvPr/>
          </p:nvGrpSpPr>
          <p:grpSpPr bwMode="auto">
            <a:xfrm>
              <a:off x="3877" y="863"/>
              <a:ext cx="1608" cy="1076"/>
              <a:chOff x="3922" y="2620"/>
              <a:chExt cx="1608" cy="1076"/>
            </a:xfrm>
          </p:grpSpPr>
          <p:grpSp>
            <p:nvGrpSpPr>
              <p:cNvPr id="824328" name="Group 8"/>
              <p:cNvGrpSpPr>
                <a:grpSpLocks/>
              </p:cNvGrpSpPr>
              <p:nvPr/>
            </p:nvGrpSpPr>
            <p:grpSpPr bwMode="auto">
              <a:xfrm>
                <a:off x="3922" y="2620"/>
                <a:ext cx="1125" cy="1076"/>
                <a:chOff x="3826" y="891"/>
                <a:chExt cx="1125" cy="1076"/>
              </a:xfrm>
            </p:grpSpPr>
            <p:grpSp>
              <p:nvGrpSpPr>
                <p:cNvPr id="824329" name="Group 9"/>
                <p:cNvGrpSpPr>
                  <a:grpSpLocks/>
                </p:cNvGrpSpPr>
                <p:nvPr/>
              </p:nvGrpSpPr>
              <p:grpSpPr bwMode="auto">
                <a:xfrm>
                  <a:off x="4253" y="891"/>
                  <a:ext cx="698" cy="477"/>
                  <a:chOff x="4032" y="1200"/>
                  <a:chExt cx="912" cy="502"/>
                </a:xfrm>
              </p:grpSpPr>
              <p:sp>
                <p:nvSpPr>
                  <p:cNvPr id="824330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1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2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3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24334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24335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7</a:t>
                    </a:r>
                  </a:p>
                </p:txBody>
              </p:sp>
            </p:grpSp>
            <p:grpSp>
              <p:nvGrpSpPr>
                <p:cNvPr id="824336" name="Group 16"/>
                <p:cNvGrpSpPr>
                  <a:grpSpLocks/>
                </p:cNvGrpSpPr>
                <p:nvPr/>
              </p:nvGrpSpPr>
              <p:grpSpPr bwMode="auto">
                <a:xfrm>
                  <a:off x="3826" y="1489"/>
                  <a:ext cx="734" cy="478"/>
                  <a:chOff x="4032" y="1200"/>
                  <a:chExt cx="959" cy="503"/>
                </a:xfrm>
              </p:grpSpPr>
              <p:sp>
                <p:nvSpPr>
                  <p:cNvPr id="824337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8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9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0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41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42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824343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4208" y="1220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24344" name="Group 24"/>
              <p:cNvGrpSpPr>
                <a:grpSpLocks/>
              </p:cNvGrpSpPr>
              <p:nvPr/>
            </p:nvGrpSpPr>
            <p:grpSpPr bwMode="auto">
              <a:xfrm>
                <a:off x="4741" y="2902"/>
                <a:ext cx="789" cy="790"/>
                <a:chOff x="4645" y="1176"/>
                <a:chExt cx="789" cy="783"/>
              </a:xfrm>
            </p:grpSpPr>
            <p:grpSp>
              <p:nvGrpSpPr>
                <p:cNvPr id="824345" name="Group 25"/>
                <p:cNvGrpSpPr>
                  <a:grpSpLocks/>
                </p:cNvGrpSpPr>
                <p:nvPr/>
              </p:nvGrpSpPr>
              <p:grpSpPr bwMode="auto">
                <a:xfrm>
                  <a:off x="4699" y="1483"/>
                  <a:ext cx="735" cy="476"/>
                  <a:chOff x="4032" y="1200"/>
                  <a:chExt cx="960" cy="501"/>
                </a:xfrm>
              </p:grpSpPr>
              <p:sp>
                <p:nvSpPr>
                  <p:cNvPr id="824346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7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8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9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50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51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824352" name="Rectangle 32"/>
                <p:cNvSpPr>
                  <a:spLocks noChangeArrowheads="1"/>
                </p:cNvSpPr>
                <p:nvPr/>
              </p:nvSpPr>
              <p:spPr bwMode="auto">
                <a:xfrm>
                  <a:off x="4645" y="1176"/>
                  <a:ext cx="247" cy="120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3" name="Line 33"/>
                <p:cNvSpPr>
                  <a:spLocks noChangeShapeType="1"/>
                </p:cNvSpPr>
                <p:nvPr/>
              </p:nvSpPr>
              <p:spPr bwMode="auto">
                <a:xfrm>
                  <a:off x="4845" y="1254"/>
                  <a:ext cx="214" cy="2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4354" name="Group 34"/>
            <p:cNvGrpSpPr>
              <a:grpSpLocks/>
            </p:cNvGrpSpPr>
            <p:nvPr/>
          </p:nvGrpSpPr>
          <p:grpSpPr bwMode="auto">
            <a:xfrm>
              <a:off x="3566" y="1744"/>
              <a:ext cx="734" cy="811"/>
              <a:chOff x="3605" y="3501"/>
              <a:chExt cx="734" cy="811"/>
            </a:xfrm>
          </p:grpSpPr>
          <p:grpSp>
            <p:nvGrpSpPr>
              <p:cNvPr id="824355" name="Group 35"/>
              <p:cNvGrpSpPr>
                <a:grpSpLocks/>
              </p:cNvGrpSpPr>
              <p:nvPr/>
            </p:nvGrpSpPr>
            <p:grpSpPr bwMode="auto">
              <a:xfrm>
                <a:off x="3605" y="3834"/>
                <a:ext cx="734" cy="478"/>
                <a:chOff x="4032" y="1200"/>
                <a:chExt cx="959" cy="503"/>
              </a:xfrm>
            </p:grpSpPr>
            <p:sp>
              <p:nvSpPr>
                <p:cNvPr id="824356" name="Rectangle 3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7" name="Rectangle 3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8" name="Rectangle 3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9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60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61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26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824362" name="Group 42"/>
              <p:cNvGrpSpPr>
                <a:grpSpLocks/>
              </p:cNvGrpSpPr>
              <p:nvPr/>
            </p:nvGrpSpPr>
            <p:grpSpPr bwMode="auto">
              <a:xfrm>
                <a:off x="3966" y="3501"/>
                <a:ext cx="277" cy="333"/>
                <a:chOff x="3966" y="3501"/>
                <a:chExt cx="277" cy="333"/>
              </a:xfrm>
            </p:grpSpPr>
            <p:sp>
              <p:nvSpPr>
                <p:cNvPr id="824363" name="Rectangle 43"/>
                <p:cNvSpPr>
                  <a:spLocks noChangeArrowheads="1"/>
                </p:cNvSpPr>
                <p:nvPr/>
              </p:nvSpPr>
              <p:spPr bwMode="auto">
                <a:xfrm>
                  <a:off x="3966" y="3501"/>
                  <a:ext cx="277" cy="12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64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3987" y="3565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4365" name="Group 45"/>
            <p:cNvGrpSpPr>
              <a:grpSpLocks/>
            </p:cNvGrpSpPr>
            <p:nvPr/>
          </p:nvGrpSpPr>
          <p:grpSpPr bwMode="auto">
            <a:xfrm>
              <a:off x="4285" y="1741"/>
              <a:ext cx="789" cy="811"/>
              <a:chOff x="4285" y="1741"/>
              <a:chExt cx="789" cy="811"/>
            </a:xfrm>
          </p:grpSpPr>
          <p:grpSp>
            <p:nvGrpSpPr>
              <p:cNvPr id="824366" name="Group 46"/>
              <p:cNvGrpSpPr>
                <a:grpSpLocks/>
              </p:cNvGrpSpPr>
              <p:nvPr/>
            </p:nvGrpSpPr>
            <p:grpSpPr bwMode="auto">
              <a:xfrm>
                <a:off x="4339" y="2072"/>
                <a:ext cx="735" cy="480"/>
                <a:chOff x="4032" y="1200"/>
                <a:chExt cx="960" cy="501"/>
              </a:xfrm>
            </p:grpSpPr>
            <p:sp>
              <p:nvSpPr>
                <p:cNvPr id="824367" name="Rectangle 47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68" name="Rectangle 48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69" name="Rectangle 49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70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71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72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824373" name="Rectangle 53"/>
              <p:cNvSpPr>
                <a:spLocks noChangeArrowheads="1"/>
              </p:cNvSpPr>
              <p:nvPr/>
            </p:nvSpPr>
            <p:spPr bwMode="auto">
              <a:xfrm>
                <a:off x="4285" y="1741"/>
                <a:ext cx="247" cy="12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374" name="Line 54"/>
              <p:cNvSpPr>
                <a:spLocks noChangeShapeType="1"/>
              </p:cNvSpPr>
              <p:nvPr/>
            </p:nvSpPr>
            <p:spPr bwMode="auto">
              <a:xfrm>
                <a:off x="4420" y="1796"/>
                <a:ext cx="162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24375" name="Group 55"/>
            <p:cNvGrpSpPr>
              <a:grpSpLocks/>
            </p:cNvGrpSpPr>
            <p:nvPr/>
          </p:nvGrpSpPr>
          <p:grpSpPr bwMode="auto">
            <a:xfrm>
              <a:off x="4137" y="1484"/>
              <a:ext cx="705" cy="826"/>
              <a:chOff x="4137" y="1484"/>
              <a:chExt cx="705" cy="826"/>
            </a:xfrm>
          </p:grpSpPr>
          <p:sp>
            <p:nvSpPr>
              <p:cNvPr id="824376" name="Rectangle 56"/>
              <p:cNvSpPr>
                <a:spLocks noChangeArrowheads="1"/>
              </p:cNvSpPr>
              <p:nvPr/>
            </p:nvSpPr>
            <p:spPr bwMode="auto">
              <a:xfrm>
                <a:off x="4602" y="2134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2</a:t>
                </a:r>
              </a:p>
            </p:txBody>
          </p:sp>
          <p:sp>
            <p:nvSpPr>
              <p:cNvPr id="824377" name="Rectangle 57"/>
              <p:cNvSpPr>
                <a:spLocks noChangeArrowheads="1"/>
              </p:cNvSpPr>
              <p:nvPr/>
            </p:nvSpPr>
            <p:spPr bwMode="auto">
              <a:xfrm>
                <a:off x="4137" y="1484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grpSp>
          <p:nvGrpSpPr>
            <p:cNvPr id="824378" name="Group 58"/>
            <p:cNvGrpSpPr>
              <a:grpSpLocks/>
            </p:cNvGrpSpPr>
            <p:nvPr/>
          </p:nvGrpSpPr>
          <p:grpSpPr bwMode="auto">
            <a:xfrm>
              <a:off x="4137" y="901"/>
              <a:ext cx="673" cy="774"/>
              <a:chOff x="4137" y="901"/>
              <a:chExt cx="673" cy="774"/>
            </a:xfrm>
          </p:grpSpPr>
          <p:sp>
            <p:nvSpPr>
              <p:cNvPr id="824379" name="Rectangle 59"/>
              <p:cNvSpPr>
                <a:spLocks noChangeArrowheads="1"/>
              </p:cNvSpPr>
              <p:nvPr/>
            </p:nvSpPr>
            <p:spPr bwMode="auto">
              <a:xfrm>
                <a:off x="4137" y="1499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7</a:t>
                </a:r>
              </a:p>
            </p:txBody>
          </p:sp>
          <p:sp>
            <p:nvSpPr>
              <p:cNvPr id="824380" name="Rectangle 60"/>
              <p:cNvSpPr>
                <a:spLocks noChangeArrowheads="1"/>
              </p:cNvSpPr>
              <p:nvPr/>
            </p:nvSpPr>
            <p:spPr bwMode="auto">
              <a:xfrm>
                <a:off x="4570" y="901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</p:grpSp>
      <p:sp>
        <p:nvSpPr>
          <p:cNvPr id="824381" name="Text Box 61"/>
          <p:cNvSpPr txBox="1">
            <a:spLocks noChangeArrowheads="1"/>
          </p:cNvSpPr>
          <p:nvPr/>
        </p:nvSpPr>
        <p:spPr bwMode="auto">
          <a:xfrm>
            <a:off x="606425" y="5715000"/>
            <a:ext cx="8081963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200" dirty="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value contained by a node is ALWAYS &gt;= the values of the node’s children.</a:t>
            </a:r>
            <a:endParaRPr lang="en-US" sz="2200" dirty="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200" dirty="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tree is a COMPLETE binary tree. </a:t>
            </a:r>
            <a:endParaRPr lang="en-US" sz="2200" dirty="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824382" name="Line 62"/>
          <p:cNvSpPr>
            <a:spLocks noChangeShapeType="1"/>
          </p:cNvSpPr>
          <p:nvPr/>
        </p:nvSpPr>
        <p:spPr bwMode="auto">
          <a:xfrm flipV="1">
            <a:off x="4495800" y="1397000"/>
            <a:ext cx="2209800" cy="19304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4383" name="Text Box 63"/>
          <p:cNvSpPr txBox="1">
            <a:spLocks noChangeArrowheads="1"/>
          </p:cNvSpPr>
          <p:nvPr/>
        </p:nvSpPr>
        <p:spPr bwMode="auto">
          <a:xfrm>
            <a:off x="520700" y="4283075"/>
            <a:ext cx="8305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This means its </a:t>
            </a:r>
            <a:r>
              <a:rPr lang="en-US">
                <a:solidFill>
                  <a:srgbClr val="6600CC"/>
                </a:solidFill>
              </a:rPr>
              <a:t>easy </a:t>
            </a:r>
            <a:r>
              <a:rPr lang="en-US"/>
              <a:t>to always find the </a:t>
            </a:r>
            <a:br>
              <a:rPr lang="en-US"/>
            </a:br>
            <a:r>
              <a:rPr lang="en-US"/>
              <a:t>biggest (highest priority) item in just a single step!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24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325" grpId="0" build="p"/>
      <p:bldP spid="824382" grpId="0" animBg="1"/>
      <p:bldP spid="82438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C544-900C-4591-87CD-89469B6687FF}" type="slidenum">
              <a:rPr lang="en-US"/>
              <a:pPr/>
              <a:t>13</a:t>
            </a:fld>
            <a:endParaRPr lang="en-US"/>
          </a:p>
        </p:txBody>
      </p:sp>
      <p:sp>
        <p:nvSpPr>
          <p:cNvPr id="85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Operations on a Maxheap</a:t>
            </a:r>
          </a:p>
        </p:txBody>
      </p:sp>
      <p:sp>
        <p:nvSpPr>
          <p:cNvPr id="859141" name="Text Box 5"/>
          <p:cNvSpPr txBox="1">
            <a:spLocks noChangeArrowheads="1"/>
          </p:cNvSpPr>
          <p:nvPr/>
        </p:nvSpPr>
        <p:spPr bwMode="auto">
          <a:xfrm>
            <a:off x="355600" y="1384300"/>
            <a:ext cx="8305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Allright, now let’s see how to </a:t>
            </a:r>
            <a:r>
              <a:rPr lang="en-US">
                <a:solidFill>
                  <a:srgbClr val="6600CC"/>
                </a:solidFill>
              </a:rPr>
              <a:t>extract an item</a:t>
            </a:r>
            <a:r>
              <a:rPr lang="en-US"/>
              <a:t> from a heap and to </a:t>
            </a:r>
            <a:r>
              <a:rPr lang="en-US">
                <a:solidFill>
                  <a:srgbClr val="6600CC"/>
                </a:solidFill>
              </a:rPr>
              <a:t>add a new item</a:t>
            </a:r>
            <a:r>
              <a:rPr lang="en-US"/>
              <a:t> to a heap!</a:t>
            </a:r>
          </a:p>
        </p:txBody>
      </p:sp>
      <p:pic>
        <p:nvPicPr>
          <p:cNvPr id="85914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2641600"/>
            <a:ext cx="37528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914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69EA-CD08-48FD-BCE4-FF6A7A87B25D}" type="slidenum">
              <a:rPr lang="en-US"/>
              <a:pPr/>
              <a:t>14</a:t>
            </a:fld>
            <a:endParaRPr lang="en-US"/>
          </a:p>
        </p:txBody>
      </p:sp>
      <p:sp>
        <p:nvSpPr>
          <p:cNvPr id="78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Extracting the Biggest Item</a:t>
            </a:r>
          </a:p>
        </p:txBody>
      </p:sp>
      <p:grpSp>
        <p:nvGrpSpPr>
          <p:cNvPr id="781315" name="Group 3"/>
          <p:cNvGrpSpPr>
            <a:grpSpLocks/>
          </p:cNvGrpSpPr>
          <p:nvPr/>
        </p:nvGrpSpPr>
        <p:grpSpPr bwMode="auto">
          <a:xfrm>
            <a:off x="5638800" y="1143000"/>
            <a:ext cx="3046413" cy="2686050"/>
            <a:chOff x="3566" y="863"/>
            <a:chExt cx="1919" cy="1692"/>
          </a:xfrm>
        </p:grpSpPr>
        <p:grpSp>
          <p:nvGrpSpPr>
            <p:cNvPr id="781316" name="Group 4"/>
            <p:cNvGrpSpPr>
              <a:grpSpLocks/>
            </p:cNvGrpSpPr>
            <p:nvPr/>
          </p:nvGrpSpPr>
          <p:grpSpPr bwMode="auto">
            <a:xfrm>
              <a:off x="3877" y="863"/>
              <a:ext cx="1608" cy="1076"/>
              <a:chOff x="3922" y="2620"/>
              <a:chExt cx="1608" cy="1076"/>
            </a:xfrm>
          </p:grpSpPr>
          <p:grpSp>
            <p:nvGrpSpPr>
              <p:cNvPr id="781317" name="Group 5"/>
              <p:cNvGrpSpPr>
                <a:grpSpLocks/>
              </p:cNvGrpSpPr>
              <p:nvPr/>
            </p:nvGrpSpPr>
            <p:grpSpPr bwMode="auto">
              <a:xfrm>
                <a:off x="3922" y="2620"/>
                <a:ext cx="1125" cy="1076"/>
                <a:chOff x="3826" y="891"/>
                <a:chExt cx="1125" cy="1076"/>
              </a:xfrm>
            </p:grpSpPr>
            <p:grpSp>
              <p:nvGrpSpPr>
                <p:cNvPr id="781318" name="Group 6"/>
                <p:cNvGrpSpPr>
                  <a:grpSpLocks/>
                </p:cNvGrpSpPr>
                <p:nvPr/>
              </p:nvGrpSpPr>
              <p:grpSpPr bwMode="auto">
                <a:xfrm>
                  <a:off x="4253" y="891"/>
                  <a:ext cx="698" cy="477"/>
                  <a:chOff x="4032" y="1200"/>
                  <a:chExt cx="912" cy="502"/>
                </a:xfrm>
              </p:grpSpPr>
              <p:sp>
                <p:nvSpPr>
                  <p:cNvPr id="781319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0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1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2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81323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81324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7</a:t>
                    </a:r>
                  </a:p>
                </p:txBody>
              </p:sp>
            </p:grpSp>
            <p:grpSp>
              <p:nvGrpSpPr>
                <p:cNvPr id="781325" name="Group 13"/>
                <p:cNvGrpSpPr>
                  <a:grpSpLocks/>
                </p:cNvGrpSpPr>
                <p:nvPr/>
              </p:nvGrpSpPr>
              <p:grpSpPr bwMode="auto">
                <a:xfrm>
                  <a:off x="3826" y="1489"/>
                  <a:ext cx="734" cy="478"/>
                  <a:chOff x="4032" y="1200"/>
                  <a:chExt cx="959" cy="503"/>
                </a:xfrm>
              </p:grpSpPr>
              <p:sp>
                <p:nvSpPr>
                  <p:cNvPr id="781326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7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9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3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31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781332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4208" y="1220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81333" name="Group 21"/>
              <p:cNvGrpSpPr>
                <a:grpSpLocks/>
              </p:cNvGrpSpPr>
              <p:nvPr/>
            </p:nvGrpSpPr>
            <p:grpSpPr bwMode="auto">
              <a:xfrm>
                <a:off x="4741" y="2902"/>
                <a:ext cx="789" cy="790"/>
                <a:chOff x="4645" y="1176"/>
                <a:chExt cx="789" cy="783"/>
              </a:xfrm>
            </p:grpSpPr>
            <p:grpSp>
              <p:nvGrpSpPr>
                <p:cNvPr id="781334" name="Group 22"/>
                <p:cNvGrpSpPr>
                  <a:grpSpLocks/>
                </p:cNvGrpSpPr>
                <p:nvPr/>
              </p:nvGrpSpPr>
              <p:grpSpPr bwMode="auto">
                <a:xfrm>
                  <a:off x="4699" y="1483"/>
                  <a:ext cx="735" cy="476"/>
                  <a:chOff x="4032" y="1200"/>
                  <a:chExt cx="960" cy="501"/>
                </a:xfrm>
              </p:grpSpPr>
              <p:sp>
                <p:nvSpPr>
                  <p:cNvPr id="781335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36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37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38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39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40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781341" name="Rectangle 29"/>
                <p:cNvSpPr>
                  <a:spLocks noChangeArrowheads="1"/>
                </p:cNvSpPr>
                <p:nvPr/>
              </p:nvSpPr>
              <p:spPr bwMode="auto">
                <a:xfrm>
                  <a:off x="4645" y="1176"/>
                  <a:ext cx="247" cy="120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2" name="Line 30"/>
                <p:cNvSpPr>
                  <a:spLocks noChangeShapeType="1"/>
                </p:cNvSpPr>
                <p:nvPr/>
              </p:nvSpPr>
              <p:spPr bwMode="auto">
                <a:xfrm>
                  <a:off x="4845" y="1254"/>
                  <a:ext cx="214" cy="2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81343" name="Group 31"/>
            <p:cNvGrpSpPr>
              <a:grpSpLocks/>
            </p:cNvGrpSpPr>
            <p:nvPr/>
          </p:nvGrpSpPr>
          <p:grpSpPr bwMode="auto">
            <a:xfrm>
              <a:off x="3566" y="1744"/>
              <a:ext cx="734" cy="811"/>
              <a:chOff x="3605" y="3501"/>
              <a:chExt cx="734" cy="811"/>
            </a:xfrm>
          </p:grpSpPr>
          <p:grpSp>
            <p:nvGrpSpPr>
              <p:cNvPr id="781344" name="Group 32"/>
              <p:cNvGrpSpPr>
                <a:grpSpLocks/>
              </p:cNvGrpSpPr>
              <p:nvPr/>
            </p:nvGrpSpPr>
            <p:grpSpPr bwMode="auto">
              <a:xfrm>
                <a:off x="3605" y="3834"/>
                <a:ext cx="734" cy="478"/>
                <a:chOff x="4032" y="1200"/>
                <a:chExt cx="959" cy="503"/>
              </a:xfrm>
            </p:grpSpPr>
            <p:sp>
              <p:nvSpPr>
                <p:cNvPr id="781345" name="Rectangle 33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6" name="Rectangle 34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7" name="Rectangle 35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8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49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5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26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781351" name="Group 39"/>
              <p:cNvGrpSpPr>
                <a:grpSpLocks/>
              </p:cNvGrpSpPr>
              <p:nvPr/>
            </p:nvGrpSpPr>
            <p:grpSpPr bwMode="auto">
              <a:xfrm>
                <a:off x="3966" y="3501"/>
                <a:ext cx="277" cy="333"/>
                <a:chOff x="3966" y="3501"/>
                <a:chExt cx="277" cy="333"/>
              </a:xfrm>
            </p:grpSpPr>
            <p:sp>
              <p:nvSpPr>
                <p:cNvPr id="781352" name="Rectangle 40"/>
                <p:cNvSpPr>
                  <a:spLocks noChangeArrowheads="1"/>
                </p:cNvSpPr>
                <p:nvPr/>
              </p:nvSpPr>
              <p:spPr bwMode="auto">
                <a:xfrm>
                  <a:off x="3966" y="3501"/>
                  <a:ext cx="277" cy="12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3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3987" y="3565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81354" name="Group 42"/>
            <p:cNvGrpSpPr>
              <a:grpSpLocks/>
            </p:cNvGrpSpPr>
            <p:nvPr/>
          </p:nvGrpSpPr>
          <p:grpSpPr bwMode="auto">
            <a:xfrm>
              <a:off x="4285" y="1741"/>
              <a:ext cx="789" cy="811"/>
              <a:chOff x="4285" y="1741"/>
              <a:chExt cx="789" cy="811"/>
            </a:xfrm>
          </p:grpSpPr>
          <p:grpSp>
            <p:nvGrpSpPr>
              <p:cNvPr id="781355" name="Group 43"/>
              <p:cNvGrpSpPr>
                <a:grpSpLocks/>
              </p:cNvGrpSpPr>
              <p:nvPr/>
            </p:nvGrpSpPr>
            <p:grpSpPr bwMode="auto">
              <a:xfrm>
                <a:off x="4339" y="2072"/>
                <a:ext cx="735" cy="480"/>
                <a:chOff x="4032" y="1200"/>
                <a:chExt cx="960" cy="501"/>
              </a:xfrm>
            </p:grpSpPr>
            <p:sp>
              <p:nvSpPr>
                <p:cNvPr id="781356" name="Rectangle 44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7" name="Rectangle 45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8" name="Rectangle 46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9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60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61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781362" name="Rectangle 50"/>
              <p:cNvSpPr>
                <a:spLocks noChangeArrowheads="1"/>
              </p:cNvSpPr>
              <p:nvPr/>
            </p:nvSpPr>
            <p:spPr bwMode="auto">
              <a:xfrm>
                <a:off x="4285" y="1741"/>
                <a:ext cx="247" cy="12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63" name="Line 51"/>
              <p:cNvSpPr>
                <a:spLocks noChangeShapeType="1"/>
              </p:cNvSpPr>
              <p:nvPr/>
            </p:nvSpPr>
            <p:spPr bwMode="auto">
              <a:xfrm>
                <a:off x="4420" y="1796"/>
                <a:ext cx="162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1364" name="Group 52"/>
            <p:cNvGrpSpPr>
              <a:grpSpLocks/>
            </p:cNvGrpSpPr>
            <p:nvPr/>
          </p:nvGrpSpPr>
          <p:grpSpPr bwMode="auto">
            <a:xfrm>
              <a:off x="4137" y="1484"/>
              <a:ext cx="705" cy="826"/>
              <a:chOff x="4137" y="1484"/>
              <a:chExt cx="705" cy="826"/>
            </a:xfrm>
          </p:grpSpPr>
          <p:sp>
            <p:nvSpPr>
              <p:cNvPr id="781365" name="Rectangle 53"/>
              <p:cNvSpPr>
                <a:spLocks noChangeArrowheads="1"/>
              </p:cNvSpPr>
              <p:nvPr/>
            </p:nvSpPr>
            <p:spPr bwMode="auto">
              <a:xfrm>
                <a:off x="4602" y="2134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2</a:t>
                </a:r>
              </a:p>
            </p:txBody>
          </p:sp>
          <p:sp>
            <p:nvSpPr>
              <p:cNvPr id="781366" name="Rectangle 54"/>
              <p:cNvSpPr>
                <a:spLocks noChangeArrowheads="1"/>
              </p:cNvSpPr>
              <p:nvPr/>
            </p:nvSpPr>
            <p:spPr bwMode="auto">
              <a:xfrm>
                <a:off x="4137" y="1484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grpSp>
          <p:nvGrpSpPr>
            <p:cNvPr id="781367" name="Group 55"/>
            <p:cNvGrpSpPr>
              <a:grpSpLocks/>
            </p:cNvGrpSpPr>
            <p:nvPr/>
          </p:nvGrpSpPr>
          <p:grpSpPr bwMode="auto">
            <a:xfrm>
              <a:off x="4137" y="901"/>
              <a:ext cx="673" cy="774"/>
              <a:chOff x="4137" y="901"/>
              <a:chExt cx="673" cy="774"/>
            </a:xfrm>
          </p:grpSpPr>
          <p:sp>
            <p:nvSpPr>
              <p:cNvPr id="781368" name="Rectangle 56"/>
              <p:cNvSpPr>
                <a:spLocks noChangeArrowheads="1"/>
              </p:cNvSpPr>
              <p:nvPr/>
            </p:nvSpPr>
            <p:spPr bwMode="auto">
              <a:xfrm>
                <a:off x="4137" y="1499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7</a:t>
                </a:r>
              </a:p>
            </p:txBody>
          </p:sp>
          <p:sp>
            <p:nvSpPr>
              <p:cNvPr id="781369" name="Rectangle 57"/>
              <p:cNvSpPr>
                <a:spLocks noChangeArrowheads="1"/>
              </p:cNvSpPr>
              <p:nvPr/>
            </p:nvSpPr>
            <p:spPr bwMode="auto">
              <a:xfrm>
                <a:off x="4570" y="901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</p:grpSp>
      <p:sp>
        <p:nvSpPr>
          <p:cNvPr id="781370" name="Text Box 58"/>
          <p:cNvSpPr txBox="1">
            <a:spLocks noChangeArrowheads="1"/>
          </p:cNvSpPr>
          <p:nvPr/>
        </p:nvSpPr>
        <p:spPr bwMode="auto">
          <a:xfrm>
            <a:off x="314325" y="1112838"/>
            <a:ext cx="534987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tree is empty, return error.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Otherwise, the top item in the tree is the biggest value. Remember it for later.</a:t>
            </a:r>
          </a:p>
        </p:txBody>
      </p:sp>
      <p:sp>
        <p:nvSpPr>
          <p:cNvPr id="781371" name="Text Box 59"/>
          <p:cNvSpPr txBox="1">
            <a:spLocks noChangeArrowheads="1"/>
          </p:cNvSpPr>
          <p:nvPr/>
        </p:nvSpPr>
        <p:spPr bwMode="auto">
          <a:xfrm>
            <a:off x="277813" y="2574925"/>
            <a:ext cx="56657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3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heap has only one node, then delete it and return the saved value.</a:t>
            </a:r>
          </a:p>
        </p:txBody>
      </p:sp>
      <p:sp>
        <p:nvSpPr>
          <p:cNvPr id="781372" name="Rectangle 60"/>
          <p:cNvSpPr>
            <a:spLocks noChangeArrowheads="1"/>
          </p:cNvSpPr>
          <p:nvPr/>
        </p:nvSpPr>
        <p:spPr bwMode="auto">
          <a:xfrm>
            <a:off x="269875" y="3336925"/>
            <a:ext cx="53689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 sz="2000" dirty="0"/>
              <a:t>Copy the value from the right-most node in the bottom-most row to the root node.</a:t>
            </a:r>
          </a:p>
        </p:txBody>
      </p:sp>
      <p:sp>
        <p:nvSpPr>
          <p:cNvPr id="781373" name="Rectangle 61"/>
          <p:cNvSpPr>
            <a:spLocks noChangeArrowheads="1"/>
          </p:cNvSpPr>
          <p:nvPr/>
        </p:nvSpPr>
        <p:spPr bwMode="auto">
          <a:xfrm>
            <a:off x="254000" y="4314825"/>
            <a:ext cx="52736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5"/>
            </a:pPr>
            <a:r>
              <a:rPr lang="en-US" sz="2000"/>
              <a:t>Delete the right-most node in the bottom-most row.</a:t>
            </a:r>
          </a:p>
        </p:txBody>
      </p:sp>
      <p:grpSp>
        <p:nvGrpSpPr>
          <p:cNvPr id="781374" name="Group 62"/>
          <p:cNvGrpSpPr>
            <a:grpSpLocks/>
          </p:cNvGrpSpPr>
          <p:nvPr/>
        </p:nvGrpSpPr>
        <p:grpSpPr bwMode="auto">
          <a:xfrm>
            <a:off x="7185025" y="914400"/>
            <a:ext cx="1120775" cy="620713"/>
            <a:chOff x="4526" y="576"/>
            <a:chExt cx="706" cy="391"/>
          </a:xfrm>
        </p:grpSpPr>
        <p:sp>
          <p:nvSpPr>
            <p:cNvPr id="781375" name="Oval 63"/>
            <p:cNvSpPr>
              <a:spLocks noChangeArrowheads="1"/>
            </p:cNvSpPr>
            <p:nvPr/>
          </p:nvSpPr>
          <p:spPr bwMode="auto">
            <a:xfrm>
              <a:off x="4526" y="727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76" name="Line 64"/>
            <p:cNvSpPr>
              <a:spLocks noChangeShapeType="1"/>
            </p:cNvSpPr>
            <p:nvPr/>
          </p:nvSpPr>
          <p:spPr bwMode="auto">
            <a:xfrm flipV="1">
              <a:off x="4792" y="576"/>
              <a:ext cx="440" cy="21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1377" name="Text Box 65"/>
          <p:cNvSpPr txBox="1">
            <a:spLocks noChangeArrowheads="1"/>
          </p:cNvSpPr>
          <p:nvPr/>
        </p:nvSpPr>
        <p:spPr bwMode="auto">
          <a:xfrm>
            <a:off x="8312150" y="715963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9</a:t>
            </a:r>
          </a:p>
        </p:txBody>
      </p:sp>
      <p:grpSp>
        <p:nvGrpSpPr>
          <p:cNvPr id="781378" name="Group 66"/>
          <p:cNvGrpSpPr>
            <a:grpSpLocks/>
          </p:cNvGrpSpPr>
          <p:nvPr/>
        </p:nvGrpSpPr>
        <p:grpSpPr bwMode="auto">
          <a:xfrm>
            <a:off x="7239000" y="1527175"/>
            <a:ext cx="457200" cy="1949450"/>
            <a:chOff x="4560" y="962"/>
            <a:chExt cx="288" cy="1228"/>
          </a:xfrm>
        </p:grpSpPr>
        <p:sp>
          <p:nvSpPr>
            <p:cNvPr id="781379" name="Oval 67"/>
            <p:cNvSpPr>
              <a:spLocks noChangeArrowheads="1"/>
            </p:cNvSpPr>
            <p:nvPr/>
          </p:nvSpPr>
          <p:spPr bwMode="auto">
            <a:xfrm>
              <a:off x="4560" y="1950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80" name="Line 68"/>
            <p:cNvSpPr>
              <a:spLocks noChangeShapeType="1"/>
            </p:cNvSpPr>
            <p:nvPr/>
          </p:nvSpPr>
          <p:spPr bwMode="auto">
            <a:xfrm flipH="1" flipV="1">
              <a:off x="4698" y="962"/>
              <a:ext cx="24" cy="100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1381" name="Group 69"/>
          <p:cNvGrpSpPr>
            <a:grpSpLocks/>
          </p:cNvGrpSpPr>
          <p:nvPr/>
        </p:nvGrpSpPr>
        <p:grpSpPr bwMode="auto">
          <a:xfrm>
            <a:off x="7242175" y="1123950"/>
            <a:ext cx="369888" cy="457200"/>
            <a:chOff x="4562" y="708"/>
            <a:chExt cx="233" cy="288"/>
          </a:xfrm>
        </p:grpSpPr>
        <p:sp>
          <p:nvSpPr>
            <p:cNvPr id="781382" name="Rectangle 70"/>
            <p:cNvSpPr>
              <a:spLocks noChangeArrowheads="1"/>
            </p:cNvSpPr>
            <p:nvPr/>
          </p:nvSpPr>
          <p:spPr bwMode="auto">
            <a:xfrm>
              <a:off x="4608" y="734"/>
              <a:ext cx="144" cy="24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83" name="Text Box 71"/>
            <p:cNvSpPr txBox="1">
              <a:spLocks noChangeArrowheads="1"/>
            </p:cNvSpPr>
            <p:nvPr/>
          </p:nvSpPr>
          <p:spPr bwMode="auto">
            <a:xfrm>
              <a:off x="4562" y="70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2</a:t>
              </a:r>
            </a:p>
          </p:txBody>
        </p:sp>
      </p:grpSp>
      <p:sp>
        <p:nvSpPr>
          <p:cNvPr id="781384" name="Text Box 72"/>
          <p:cNvSpPr txBox="1">
            <a:spLocks noChangeArrowheads="1"/>
          </p:cNvSpPr>
          <p:nvPr/>
        </p:nvSpPr>
        <p:spPr bwMode="auto">
          <a:xfrm>
            <a:off x="6992938" y="2668588"/>
            <a:ext cx="9461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0000">
                <a:solidFill>
                  <a:srgbClr val="FF3300"/>
                </a:solidFill>
                <a:latin typeface="Courier New" pitchFamily="49" charset="0"/>
              </a:rPr>
              <a:t>X</a:t>
            </a:r>
          </a:p>
        </p:txBody>
      </p:sp>
      <p:grpSp>
        <p:nvGrpSpPr>
          <p:cNvPr id="781385" name="Group 73"/>
          <p:cNvGrpSpPr>
            <a:grpSpLocks/>
          </p:cNvGrpSpPr>
          <p:nvPr/>
        </p:nvGrpSpPr>
        <p:grpSpPr bwMode="auto">
          <a:xfrm>
            <a:off x="6678613" y="2436813"/>
            <a:ext cx="1444625" cy="1525587"/>
            <a:chOff x="4207" y="1535"/>
            <a:chExt cx="910" cy="961"/>
          </a:xfrm>
        </p:grpSpPr>
        <p:grpSp>
          <p:nvGrpSpPr>
            <p:cNvPr id="781386" name="Group 74"/>
            <p:cNvGrpSpPr>
              <a:grpSpLocks/>
            </p:cNvGrpSpPr>
            <p:nvPr/>
          </p:nvGrpSpPr>
          <p:grpSpPr bwMode="auto">
            <a:xfrm>
              <a:off x="4224" y="1587"/>
              <a:ext cx="893" cy="909"/>
              <a:chOff x="4223" y="1584"/>
              <a:chExt cx="893" cy="924"/>
            </a:xfrm>
          </p:grpSpPr>
          <p:sp>
            <p:nvSpPr>
              <p:cNvPr id="781387" name="Rectangle 75"/>
              <p:cNvSpPr>
                <a:spLocks noChangeArrowheads="1"/>
              </p:cNvSpPr>
              <p:nvPr/>
            </p:nvSpPr>
            <p:spPr bwMode="auto">
              <a:xfrm>
                <a:off x="4300" y="1790"/>
                <a:ext cx="816" cy="71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88" name="Rectangle 76"/>
              <p:cNvSpPr>
                <a:spLocks noChangeArrowheads="1"/>
              </p:cNvSpPr>
              <p:nvPr/>
            </p:nvSpPr>
            <p:spPr bwMode="auto">
              <a:xfrm flipV="1">
                <a:off x="4349" y="1723"/>
                <a:ext cx="192" cy="47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89" name="Rectangle 77"/>
              <p:cNvSpPr>
                <a:spLocks noChangeArrowheads="1"/>
              </p:cNvSpPr>
              <p:nvPr/>
            </p:nvSpPr>
            <p:spPr bwMode="auto">
              <a:xfrm>
                <a:off x="4223" y="1584"/>
                <a:ext cx="309" cy="15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1390" name="Rectangle 78"/>
            <p:cNvSpPr>
              <a:spLocks noChangeArrowheads="1"/>
            </p:cNvSpPr>
            <p:nvPr/>
          </p:nvSpPr>
          <p:spPr bwMode="auto">
            <a:xfrm>
              <a:off x="4207" y="153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</p:grpSp>
      <p:sp>
        <p:nvSpPr>
          <p:cNvPr id="781391" name="Rectangle 79"/>
          <p:cNvSpPr>
            <a:spLocks noChangeArrowheads="1"/>
          </p:cNvSpPr>
          <p:nvPr/>
        </p:nvSpPr>
        <p:spPr bwMode="auto">
          <a:xfrm>
            <a:off x="228600" y="5035550"/>
            <a:ext cx="54768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6"/>
            </a:pPr>
            <a:r>
              <a:rPr lang="en-US" sz="2000"/>
              <a:t>Repeatedly swap the just-moved value with the larger of its two children until the value is greater than or equal to both of its children. </a:t>
            </a:r>
            <a:r>
              <a:rPr lang="en-US" sz="2000">
                <a:solidFill>
                  <a:srgbClr val="A50021"/>
                </a:solidFill>
              </a:rPr>
              <a:t>(“sifting DOWN”</a:t>
            </a:r>
            <a:r>
              <a:rPr lang="en-US" sz="2000"/>
              <a:t>)</a:t>
            </a:r>
          </a:p>
        </p:txBody>
      </p:sp>
      <p:grpSp>
        <p:nvGrpSpPr>
          <p:cNvPr id="781392" name="Group 80"/>
          <p:cNvGrpSpPr>
            <a:grpSpLocks/>
          </p:cNvGrpSpPr>
          <p:nvPr/>
        </p:nvGrpSpPr>
        <p:grpSpPr bwMode="auto">
          <a:xfrm>
            <a:off x="6462713" y="1143000"/>
            <a:ext cx="1184275" cy="1341438"/>
            <a:chOff x="4071" y="720"/>
            <a:chExt cx="746" cy="845"/>
          </a:xfrm>
        </p:grpSpPr>
        <p:sp>
          <p:nvSpPr>
            <p:cNvPr id="781393" name="Oval 81"/>
            <p:cNvSpPr>
              <a:spLocks noChangeArrowheads="1"/>
            </p:cNvSpPr>
            <p:nvPr/>
          </p:nvSpPr>
          <p:spPr bwMode="auto">
            <a:xfrm>
              <a:off x="4529" y="720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94" name="Oval 82"/>
            <p:cNvSpPr>
              <a:spLocks noChangeArrowheads="1"/>
            </p:cNvSpPr>
            <p:nvPr/>
          </p:nvSpPr>
          <p:spPr bwMode="auto">
            <a:xfrm>
              <a:off x="4071" y="1325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1395" name="Group 83"/>
          <p:cNvGrpSpPr>
            <a:grpSpLocks/>
          </p:cNvGrpSpPr>
          <p:nvPr/>
        </p:nvGrpSpPr>
        <p:grpSpPr bwMode="auto">
          <a:xfrm>
            <a:off x="7185025" y="1143000"/>
            <a:ext cx="1154113" cy="1338263"/>
            <a:chOff x="4526" y="720"/>
            <a:chExt cx="727" cy="843"/>
          </a:xfrm>
        </p:grpSpPr>
        <p:sp>
          <p:nvSpPr>
            <p:cNvPr id="781396" name="Oval 84"/>
            <p:cNvSpPr>
              <a:spLocks noChangeArrowheads="1"/>
            </p:cNvSpPr>
            <p:nvPr/>
          </p:nvSpPr>
          <p:spPr bwMode="auto">
            <a:xfrm>
              <a:off x="4526" y="720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97" name="Oval 85"/>
            <p:cNvSpPr>
              <a:spLocks noChangeArrowheads="1"/>
            </p:cNvSpPr>
            <p:nvPr/>
          </p:nvSpPr>
          <p:spPr bwMode="auto">
            <a:xfrm>
              <a:off x="4965" y="1323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81398" name="AutoShape 86"/>
          <p:cNvCxnSpPr>
            <a:cxnSpLocks noChangeShapeType="1"/>
          </p:cNvCxnSpPr>
          <p:nvPr/>
        </p:nvCxnSpPr>
        <p:spPr bwMode="auto">
          <a:xfrm rot="10800000" flipV="1">
            <a:off x="6719888" y="1327150"/>
            <a:ext cx="565150" cy="711200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81399" name="Text Box 87"/>
          <p:cNvSpPr txBox="1">
            <a:spLocks noChangeArrowheads="1"/>
          </p:cNvSpPr>
          <p:nvPr/>
        </p:nvSpPr>
        <p:spPr bwMode="auto">
          <a:xfrm>
            <a:off x="7146925" y="43894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/>
          </a:p>
        </p:txBody>
      </p:sp>
      <p:grpSp>
        <p:nvGrpSpPr>
          <p:cNvPr id="781400" name="Group 88"/>
          <p:cNvGrpSpPr>
            <a:grpSpLocks/>
          </p:cNvGrpSpPr>
          <p:nvPr/>
        </p:nvGrpSpPr>
        <p:grpSpPr bwMode="auto">
          <a:xfrm>
            <a:off x="6553200" y="1198563"/>
            <a:ext cx="1068388" cy="1228725"/>
            <a:chOff x="4137" y="901"/>
            <a:chExt cx="673" cy="774"/>
          </a:xfrm>
        </p:grpSpPr>
        <p:sp>
          <p:nvSpPr>
            <p:cNvPr id="781401" name="Rectangle 89"/>
            <p:cNvSpPr>
              <a:spLocks noChangeArrowheads="1"/>
            </p:cNvSpPr>
            <p:nvPr/>
          </p:nvSpPr>
          <p:spPr bwMode="auto">
            <a:xfrm>
              <a:off x="4137" y="1499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rgbClr val="6600CC"/>
                  </a:solidFill>
                </a:rPr>
                <a:t>2</a:t>
              </a:r>
            </a:p>
          </p:txBody>
        </p:sp>
        <p:sp>
          <p:nvSpPr>
            <p:cNvPr id="781402" name="Rectangle 90"/>
            <p:cNvSpPr>
              <a:spLocks noChangeArrowheads="1"/>
            </p:cNvSpPr>
            <p:nvPr/>
          </p:nvSpPr>
          <p:spPr bwMode="auto">
            <a:xfrm>
              <a:off x="4570" y="901"/>
              <a:ext cx="240" cy="20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chemeClr val="tx1"/>
                  </a:solidFill>
                </a:rPr>
                <a:t>7</a:t>
              </a:r>
            </a:p>
          </p:txBody>
        </p:sp>
      </p:grpSp>
      <p:grpSp>
        <p:nvGrpSpPr>
          <p:cNvPr id="781403" name="Group 91"/>
          <p:cNvGrpSpPr>
            <a:grpSpLocks/>
          </p:cNvGrpSpPr>
          <p:nvPr/>
        </p:nvGrpSpPr>
        <p:grpSpPr bwMode="auto">
          <a:xfrm>
            <a:off x="5972175" y="2101850"/>
            <a:ext cx="1003300" cy="1366838"/>
            <a:chOff x="3762" y="1324"/>
            <a:chExt cx="632" cy="861"/>
          </a:xfrm>
        </p:grpSpPr>
        <p:sp>
          <p:nvSpPr>
            <p:cNvPr id="781404" name="Oval 92"/>
            <p:cNvSpPr>
              <a:spLocks noChangeArrowheads="1"/>
            </p:cNvSpPr>
            <p:nvPr/>
          </p:nvSpPr>
          <p:spPr bwMode="auto">
            <a:xfrm>
              <a:off x="4106" y="1324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405" name="Oval 93"/>
            <p:cNvSpPr>
              <a:spLocks noChangeArrowheads="1"/>
            </p:cNvSpPr>
            <p:nvPr/>
          </p:nvSpPr>
          <p:spPr bwMode="auto">
            <a:xfrm>
              <a:off x="3762" y="1945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1406" name="Text Box 94"/>
          <p:cNvSpPr txBox="1">
            <a:spLocks noChangeArrowheads="1"/>
          </p:cNvSpPr>
          <p:nvPr/>
        </p:nvSpPr>
        <p:spPr bwMode="auto">
          <a:xfrm>
            <a:off x="5521325" y="4078288"/>
            <a:ext cx="35385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When we’re done, the largest value is on the top again, and the heap is consistent.</a:t>
            </a:r>
          </a:p>
        </p:txBody>
      </p:sp>
      <p:sp>
        <p:nvSpPr>
          <p:cNvPr id="781407" name="Rectangle 95"/>
          <p:cNvSpPr>
            <a:spLocks noChangeArrowheads="1"/>
          </p:cNvSpPr>
          <p:nvPr/>
        </p:nvSpPr>
        <p:spPr bwMode="auto">
          <a:xfrm>
            <a:off x="223838" y="6384925"/>
            <a:ext cx="5273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</a:pPr>
            <a:r>
              <a:rPr lang="en-US" sz="2000"/>
              <a:t>7.   Return the saved value to the user.</a:t>
            </a:r>
          </a:p>
        </p:txBody>
      </p:sp>
      <p:sp>
        <p:nvSpPr>
          <p:cNvPr id="781408" name="Line 96"/>
          <p:cNvSpPr>
            <a:spLocks noChangeShapeType="1"/>
          </p:cNvSpPr>
          <p:nvPr/>
        </p:nvSpPr>
        <p:spPr bwMode="auto">
          <a:xfrm>
            <a:off x="8610600" y="1066800"/>
            <a:ext cx="5334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813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8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8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1370" grpId="0" build="p" autoUpdateAnimBg="0"/>
      <p:bldP spid="781371" grpId="0" build="p" autoUpdateAnimBg="0"/>
      <p:bldP spid="781372" grpId="0" autoUpdateAnimBg="0"/>
      <p:bldP spid="781373" grpId="0" autoUpdateAnimBg="0"/>
      <p:bldP spid="781377" grpId="0" autoUpdateAnimBg="0"/>
      <p:bldP spid="781384" grpId="0" autoUpdateAnimBg="0"/>
      <p:bldP spid="781391" grpId="0" autoUpdateAnimBg="0"/>
      <p:bldP spid="781406" grpId="0" autoUpdateAnimBg="0"/>
      <p:bldP spid="781407" grpId="0" autoUpdateAnimBg="0"/>
      <p:bldP spid="78140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5A07-1C7A-4464-8A87-B9F77D3EB966}" type="slidenum">
              <a:rPr lang="en-US"/>
              <a:pPr/>
              <a:t>15</a:t>
            </a:fld>
            <a:endParaRPr lang="en-US"/>
          </a:p>
        </p:txBody>
      </p:sp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Extraction Challenge!</a:t>
            </a:r>
          </a:p>
        </p:txBody>
      </p:sp>
      <p:sp>
        <p:nvSpPr>
          <p:cNvPr id="826376" name="Rectangle 8"/>
          <p:cNvSpPr>
            <a:spLocks noChangeArrowheads="1"/>
          </p:cNvSpPr>
          <p:nvPr/>
        </p:nvSpPr>
        <p:spPr bwMode="auto">
          <a:xfrm>
            <a:off x="3140075" y="1219200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77" name="Rectangle 9"/>
          <p:cNvSpPr>
            <a:spLocks noChangeArrowheads="1"/>
          </p:cNvSpPr>
          <p:nvPr/>
        </p:nvSpPr>
        <p:spPr bwMode="auto">
          <a:xfrm>
            <a:off x="3198813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78" name="Rectangle 10"/>
          <p:cNvSpPr>
            <a:spLocks noChangeArrowheads="1"/>
          </p:cNvSpPr>
          <p:nvPr/>
        </p:nvSpPr>
        <p:spPr bwMode="auto">
          <a:xfrm>
            <a:off x="3722688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79" name="Text Box 11"/>
          <p:cNvSpPr txBox="1">
            <a:spLocks noChangeArrowheads="1"/>
          </p:cNvSpPr>
          <p:nvPr/>
        </p:nvSpPr>
        <p:spPr bwMode="auto">
          <a:xfrm>
            <a:off x="3686175" y="15763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6380" name="Text Box 12"/>
          <p:cNvSpPr txBox="1">
            <a:spLocks noChangeArrowheads="1"/>
          </p:cNvSpPr>
          <p:nvPr/>
        </p:nvSpPr>
        <p:spPr bwMode="auto">
          <a:xfrm>
            <a:off x="3184525" y="15795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6383" name="Rectangle 15"/>
          <p:cNvSpPr>
            <a:spLocks noChangeArrowheads="1"/>
          </p:cNvSpPr>
          <p:nvPr/>
        </p:nvSpPr>
        <p:spPr bwMode="auto">
          <a:xfrm>
            <a:off x="1508125" y="21685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84" name="Rectangle 16"/>
          <p:cNvSpPr>
            <a:spLocks noChangeArrowheads="1"/>
          </p:cNvSpPr>
          <p:nvPr/>
        </p:nvSpPr>
        <p:spPr bwMode="auto">
          <a:xfrm>
            <a:off x="1566863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85" name="Rectangle 17"/>
          <p:cNvSpPr>
            <a:spLocks noChangeArrowheads="1"/>
          </p:cNvSpPr>
          <p:nvPr/>
        </p:nvSpPr>
        <p:spPr bwMode="auto">
          <a:xfrm>
            <a:off x="2090738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87" name="Text Box 19"/>
          <p:cNvSpPr txBox="1">
            <a:spLocks noChangeArrowheads="1"/>
          </p:cNvSpPr>
          <p:nvPr/>
        </p:nvSpPr>
        <p:spPr bwMode="auto">
          <a:xfrm>
            <a:off x="1582738" y="253047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388" name="Text Box 20"/>
          <p:cNvSpPr txBox="1">
            <a:spLocks noChangeArrowheads="1"/>
          </p:cNvSpPr>
          <p:nvPr/>
        </p:nvSpPr>
        <p:spPr bwMode="auto">
          <a:xfrm>
            <a:off x="1917700" y="21844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826389" name="Line 21"/>
          <p:cNvSpPr>
            <a:spLocks noChangeShapeType="1"/>
          </p:cNvSpPr>
          <p:nvPr/>
        </p:nvSpPr>
        <p:spPr bwMode="auto">
          <a:xfrm flipH="1">
            <a:off x="2332038" y="1741488"/>
            <a:ext cx="9255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2" name="Rectangle 24"/>
          <p:cNvSpPr>
            <a:spLocks noChangeArrowheads="1"/>
          </p:cNvSpPr>
          <p:nvPr/>
        </p:nvSpPr>
        <p:spPr bwMode="auto">
          <a:xfrm>
            <a:off x="4800600" y="21590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3" name="Rectangle 25"/>
          <p:cNvSpPr>
            <a:spLocks noChangeArrowheads="1"/>
          </p:cNvSpPr>
          <p:nvPr/>
        </p:nvSpPr>
        <p:spPr bwMode="auto">
          <a:xfrm>
            <a:off x="4859338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4" name="Rectangle 26"/>
          <p:cNvSpPr>
            <a:spLocks noChangeArrowheads="1"/>
          </p:cNvSpPr>
          <p:nvPr/>
        </p:nvSpPr>
        <p:spPr bwMode="auto">
          <a:xfrm>
            <a:off x="5384800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7" name="Text Box 29"/>
          <p:cNvSpPr txBox="1">
            <a:spLocks noChangeArrowheads="1"/>
          </p:cNvSpPr>
          <p:nvPr/>
        </p:nvSpPr>
        <p:spPr bwMode="auto">
          <a:xfrm>
            <a:off x="5080000" y="2176463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10</a:t>
            </a:r>
          </a:p>
        </p:txBody>
      </p:sp>
      <p:sp>
        <p:nvSpPr>
          <p:cNvPr id="826398" name="Rectangle 30"/>
          <p:cNvSpPr>
            <a:spLocks noChangeArrowheads="1"/>
          </p:cNvSpPr>
          <p:nvPr/>
        </p:nvSpPr>
        <p:spPr bwMode="auto">
          <a:xfrm>
            <a:off x="3762375" y="1666875"/>
            <a:ext cx="392113" cy="192088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9" name="Line 31"/>
          <p:cNvSpPr>
            <a:spLocks noChangeShapeType="1"/>
          </p:cNvSpPr>
          <p:nvPr/>
        </p:nvSpPr>
        <p:spPr bwMode="auto">
          <a:xfrm>
            <a:off x="4079875" y="1792288"/>
            <a:ext cx="86042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2" name="Rectangle 34"/>
          <p:cNvSpPr>
            <a:spLocks noChangeArrowheads="1"/>
          </p:cNvSpPr>
          <p:nvPr/>
        </p:nvSpPr>
        <p:spPr bwMode="auto">
          <a:xfrm>
            <a:off x="1014413" y="31464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3" name="Rectangle 35"/>
          <p:cNvSpPr>
            <a:spLocks noChangeArrowheads="1"/>
          </p:cNvSpPr>
          <p:nvPr/>
        </p:nvSpPr>
        <p:spPr bwMode="auto">
          <a:xfrm>
            <a:off x="1073150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4" name="Rectangle 36"/>
          <p:cNvSpPr>
            <a:spLocks noChangeArrowheads="1"/>
          </p:cNvSpPr>
          <p:nvPr/>
        </p:nvSpPr>
        <p:spPr bwMode="auto">
          <a:xfrm>
            <a:off x="1597025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5" name="Text Box 37"/>
          <p:cNvSpPr txBox="1">
            <a:spLocks noChangeArrowheads="1"/>
          </p:cNvSpPr>
          <p:nvPr/>
        </p:nvSpPr>
        <p:spPr bwMode="auto">
          <a:xfrm>
            <a:off x="1547813" y="35052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07" name="Text Box 39"/>
          <p:cNvSpPr txBox="1">
            <a:spLocks noChangeArrowheads="1"/>
          </p:cNvSpPr>
          <p:nvPr/>
        </p:nvSpPr>
        <p:spPr bwMode="auto">
          <a:xfrm>
            <a:off x="1423988" y="31623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26409" name="Rectangle 41"/>
          <p:cNvSpPr>
            <a:spLocks noChangeArrowheads="1"/>
          </p:cNvSpPr>
          <p:nvPr/>
        </p:nvSpPr>
        <p:spPr bwMode="auto">
          <a:xfrm>
            <a:off x="1587500" y="2617788"/>
            <a:ext cx="439738" cy="2032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0" name="Line 42"/>
          <p:cNvSpPr>
            <a:spLocks noChangeShapeType="1"/>
          </p:cNvSpPr>
          <p:nvPr/>
        </p:nvSpPr>
        <p:spPr bwMode="auto">
          <a:xfrm flipH="1">
            <a:off x="1620838" y="2719388"/>
            <a:ext cx="1889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3" name="Rectangle 45"/>
          <p:cNvSpPr>
            <a:spLocks noChangeArrowheads="1"/>
          </p:cNvSpPr>
          <p:nvPr/>
        </p:nvSpPr>
        <p:spPr bwMode="auto">
          <a:xfrm>
            <a:off x="2241550" y="3138488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4" name="Rectangle 46"/>
          <p:cNvSpPr>
            <a:spLocks noChangeArrowheads="1"/>
          </p:cNvSpPr>
          <p:nvPr/>
        </p:nvSpPr>
        <p:spPr bwMode="auto">
          <a:xfrm>
            <a:off x="2300288" y="3576638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5" name="Rectangle 47"/>
          <p:cNvSpPr>
            <a:spLocks noChangeArrowheads="1"/>
          </p:cNvSpPr>
          <p:nvPr/>
        </p:nvSpPr>
        <p:spPr bwMode="auto">
          <a:xfrm>
            <a:off x="2825750" y="3576638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6" name="Text Box 48"/>
          <p:cNvSpPr txBox="1">
            <a:spLocks noChangeArrowheads="1"/>
          </p:cNvSpPr>
          <p:nvPr/>
        </p:nvSpPr>
        <p:spPr bwMode="auto">
          <a:xfrm>
            <a:off x="2819400" y="3500438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17" name="Text Box 49"/>
          <p:cNvSpPr txBox="1">
            <a:spLocks noChangeArrowheads="1"/>
          </p:cNvSpPr>
          <p:nvPr/>
        </p:nvSpPr>
        <p:spPr bwMode="auto">
          <a:xfrm>
            <a:off x="2260600" y="3479800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18" name="Text Box 50"/>
          <p:cNvSpPr txBox="1">
            <a:spLocks noChangeArrowheads="1"/>
          </p:cNvSpPr>
          <p:nvPr/>
        </p:nvSpPr>
        <p:spPr bwMode="auto">
          <a:xfrm>
            <a:off x="2651125" y="3155950"/>
            <a:ext cx="36988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6420" name="Line 52"/>
          <p:cNvSpPr>
            <a:spLocks noChangeShapeType="1"/>
          </p:cNvSpPr>
          <p:nvPr/>
        </p:nvSpPr>
        <p:spPr bwMode="auto">
          <a:xfrm>
            <a:off x="2370138" y="2700338"/>
            <a:ext cx="257175" cy="450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22" name="Rectangle 54"/>
          <p:cNvSpPr>
            <a:spLocks noChangeArrowheads="1"/>
          </p:cNvSpPr>
          <p:nvPr/>
        </p:nvSpPr>
        <p:spPr bwMode="auto">
          <a:xfrm>
            <a:off x="2659063" y="3236913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2</a:t>
            </a:r>
          </a:p>
        </p:txBody>
      </p:sp>
      <p:sp>
        <p:nvSpPr>
          <p:cNvPr id="826423" name="Rectangle 55"/>
          <p:cNvSpPr>
            <a:spLocks noChangeArrowheads="1"/>
          </p:cNvSpPr>
          <p:nvPr/>
        </p:nvSpPr>
        <p:spPr bwMode="auto">
          <a:xfrm>
            <a:off x="1920875" y="2205038"/>
            <a:ext cx="381000" cy="3270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6425" name="Rectangle 57"/>
          <p:cNvSpPr>
            <a:spLocks noChangeArrowheads="1"/>
          </p:cNvSpPr>
          <p:nvPr/>
        </p:nvSpPr>
        <p:spPr bwMode="auto">
          <a:xfrm>
            <a:off x="1920875" y="2228850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7</a:t>
            </a:r>
          </a:p>
        </p:txBody>
      </p:sp>
      <p:sp>
        <p:nvSpPr>
          <p:cNvPr id="826427" name="Rectangle 59"/>
          <p:cNvSpPr>
            <a:spLocks noChangeArrowheads="1"/>
          </p:cNvSpPr>
          <p:nvPr/>
        </p:nvSpPr>
        <p:spPr bwMode="auto">
          <a:xfrm>
            <a:off x="4183063" y="3132138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28" name="Rectangle 60"/>
          <p:cNvSpPr>
            <a:spLocks noChangeArrowheads="1"/>
          </p:cNvSpPr>
          <p:nvPr/>
        </p:nvSpPr>
        <p:spPr bwMode="auto">
          <a:xfrm>
            <a:off x="4241800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29" name="Rectangle 61"/>
          <p:cNvSpPr>
            <a:spLocks noChangeArrowheads="1"/>
          </p:cNvSpPr>
          <p:nvPr/>
        </p:nvSpPr>
        <p:spPr bwMode="auto">
          <a:xfrm>
            <a:off x="4765675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0" name="Text Box 62"/>
          <p:cNvSpPr txBox="1">
            <a:spLocks noChangeArrowheads="1"/>
          </p:cNvSpPr>
          <p:nvPr/>
        </p:nvSpPr>
        <p:spPr bwMode="auto">
          <a:xfrm>
            <a:off x="4760913" y="3490913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1" name="Text Box 63"/>
          <p:cNvSpPr txBox="1">
            <a:spLocks noChangeArrowheads="1"/>
          </p:cNvSpPr>
          <p:nvPr/>
        </p:nvSpPr>
        <p:spPr bwMode="auto">
          <a:xfrm>
            <a:off x="4257675" y="3494088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2" name="Text Box 64"/>
          <p:cNvSpPr txBox="1">
            <a:spLocks noChangeArrowheads="1"/>
          </p:cNvSpPr>
          <p:nvPr/>
        </p:nvSpPr>
        <p:spPr bwMode="auto">
          <a:xfrm>
            <a:off x="4592638" y="31480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26433" name="Rectangle 65"/>
          <p:cNvSpPr>
            <a:spLocks noChangeArrowheads="1"/>
          </p:cNvSpPr>
          <p:nvPr/>
        </p:nvSpPr>
        <p:spPr bwMode="auto">
          <a:xfrm>
            <a:off x="5410200" y="31242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4" name="Rectangle 66"/>
          <p:cNvSpPr>
            <a:spLocks noChangeArrowheads="1"/>
          </p:cNvSpPr>
          <p:nvPr/>
        </p:nvSpPr>
        <p:spPr bwMode="auto">
          <a:xfrm>
            <a:off x="5468938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5" name="Rectangle 67"/>
          <p:cNvSpPr>
            <a:spLocks noChangeArrowheads="1"/>
          </p:cNvSpPr>
          <p:nvPr/>
        </p:nvSpPr>
        <p:spPr bwMode="auto">
          <a:xfrm>
            <a:off x="5994400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6" name="Text Box 68"/>
          <p:cNvSpPr txBox="1">
            <a:spLocks noChangeArrowheads="1"/>
          </p:cNvSpPr>
          <p:nvPr/>
        </p:nvSpPr>
        <p:spPr bwMode="auto">
          <a:xfrm>
            <a:off x="5988050" y="3486150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7" name="Text Box 69"/>
          <p:cNvSpPr txBox="1">
            <a:spLocks noChangeArrowheads="1"/>
          </p:cNvSpPr>
          <p:nvPr/>
        </p:nvSpPr>
        <p:spPr bwMode="auto">
          <a:xfrm>
            <a:off x="5484813" y="348932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8" name="Text Box 70"/>
          <p:cNvSpPr txBox="1">
            <a:spLocks noChangeArrowheads="1"/>
          </p:cNvSpPr>
          <p:nvPr/>
        </p:nvSpPr>
        <p:spPr bwMode="auto">
          <a:xfrm>
            <a:off x="5819775" y="3141663"/>
            <a:ext cx="3698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6439" name="Rectangle 71"/>
          <p:cNvSpPr>
            <a:spLocks noChangeArrowheads="1"/>
          </p:cNvSpPr>
          <p:nvPr/>
        </p:nvSpPr>
        <p:spPr bwMode="auto">
          <a:xfrm>
            <a:off x="5827713" y="3222625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4</a:t>
            </a:r>
          </a:p>
        </p:txBody>
      </p:sp>
      <p:sp>
        <p:nvSpPr>
          <p:cNvPr id="826440" name="Line 72"/>
          <p:cNvSpPr>
            <a:spLocks noChangeShapeType="1"/>
          </p:cNvSpPr>
          <p:nvPr/>
        </p:nvSpPr>
        <p:spPr bwMode="auto">
          <a:xfrm flipH="1">
            <a:off x="4884738" y="2762250"/>
            <a:ext cx="188912" cy="427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41" name="Line 73"/>
          <p:cNvSpPr>
            <a:spLocks noChangeShapeType="1"/>
          </p:cNvSpPr>
          <p:nvPr/>
        </p:nvSpPr>
        <p:spPr bwMode="auto">
          <a:xfrm>
            <a:off x="5634038" y="2743200"/>
            <a:ext cx="257175" cy="450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6452" name="Group 84"/>
          <p:cNvGrpSpPr>
            <a:grpSpLocks/>
          </p:cNvGrpSpPr>
          <p:nvPr/>
        </p:nvGrpSpPr>
        <p:grpSpPr bwMode="auto">
          <a:xfrm>
            <a:off x="381000" y="3749675"/>
            <a:ext cx="1166813" cy="1181100"/>
            <a:chOff x="753" y="2362"/>
            <a:chExt cx="735" cy="744"/>
          </a:xfrm>
        </p:grpSpPr>
        <p:sp>
          <p:nvSpPr>
            <p:cNvPr id="826442" name="Line 74"/>
            <p:cNvSpPr>
              <a:spLocks noChangeShapeType="1"/>
            </p:cNvSpPr>
            <p:nvPr/>
          </p:nvSpPr>
          <p:spPr bwMode="auto">
            <a:xfrm flipH="1">
              <a:off x="1170" y="2362"/>
              <a:ext cx="119" cy="2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3" name="Rectangle 75"/>
            <p:cNvSpPr>
              <a:spLocks noChangeArrowheads="1"/>
            </p:cNvSpPr>
            <p:nvPr/>
          </p:nvSpPr>
          <p:spPr bwMode="auto">
            <a:xfrm>
              <a:off x="753" y="2626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4" name="Rectangle 76"/>
            <p:cNvSpPr>
              <a:spLocks noChangeArrowheads="1"/>
            </p:cNvSpPr>
            <p:nvPr/>
          </p:nvSpPr>
          <p:spPr bwMode="auto">
            <a:xfrm>
              <a:off x="790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5" name="Rectangle 77"/>
            <p:cNvSpPr>
              <a:spLocks noChangeArrowheads="1"/>
            </p:cNvSpPr>
            <p:nvPr/>
          </p:nvSpPr>
          <p:spPr bwMode="auto">
            <a:xfrm>
              <a:off x="1121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6" name="Text Box 78"/>
            <p:cNvSpPr txBox="1">
              <a:spLocks noChangeArrowheads="1"/>
            </p:cNvSpPr>
            <p:nvPr/>
          </p:nvSpPr>
          <p:spPr bwMode="auto">
            <a:xfrm>
              <a:off x="1117" y="2854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6447" name="Text Box 79"/>
            <p:cNvSpPr txBox="1">
              <a:spLocks noChangeArrowheads="1"/>
            </p:cNvSpPr>
            <p:nvPr/>
          </p:nvSpPr>
          <p:spPr bwMode="auto">
            <a:xfrm>
              <a:off x="800" y="2856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6449" name="Rectangle 81"/>
            <p:cNvSpPr>
              <a:spLocks noChangeArrowheads="1"/>
            </p:cNvSpPr>
            <p:nvPr/>
          </p:nvSpPr>
          <p:spPr bwMode="auto">
            <a:xfrm>
              <a:off x="1016" y="2688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</a:t>
              </a:r>
            </a:p>
          </p:txBody>
        </p:sp>
      </p:grpSp>
      <p:sp>
        <p:nvSpPr>
          <p:cNvPr id="826450" name="Text Box 82"/>
          <p:cNvSpPr txBox="1">
            <a:spLocks noChangeArrowheads="1"/>
          </p:cNvSpPr>
          <p:nvPr/>
        </p:nvSpPr>
        <p:spPr bwMode="auto">
          <a:xfrm>
            <a:off x="73025" y="5919788"/>
            <a:ext cx="46307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Show the resulting heap after extracting the largest item!</a:t>
            </a:r>
          </a:p>
        </p:txBody>
      </p:sp>
      <p:sp>
        <p:nvSpPr>
          <p:cNvPr id="826451" name="Rectangle 83"/>
          <p:cNvSpPr>
            <a:spLocks noChangeArrowheads="1"/>
          </p:cNvSpPr>
          <p:nvPr/>
        </p:nvSpPr>
        <p:spPr bwMode="auto">
          <a:xfrm>
            <a:off x="798513" y="42672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26453" name="Text Box 85"/>
          <p:cNvSpPr txBox="1">
            <a:spLocks noChangeArrowheads="1"/>
          </p:cNvSpPr>
          <p:nvPr/>
        </p:nvSpPr>
        <p:spPr bwMode="auto">
          <a:xfrm>
            <a:off x="1027113" y="35052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54" name="Oval 86"/>
          <p:cNvSpPr>
            <a:spLocks noChangeArrowheads="1"/>
          </p:cNvSpPr>
          <p:nvPr/>
        </p:nvSpPr>
        <p:spPr bwMode="auto">
          <a:xfrm>
            <a:off x="3452813" y="11430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55" name="Oval 87"/>
          <p:cNvSpPr>
            <a:spLocks noChangeArrowheads="1"/>
          </p:cNvSpPr>
          <p:nvPr/>
        </p:nvSpPr>
        <p:spPr bwMode="auto">
          <a:xfrm>
            <a:off x="1776413" y="20828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56" name="Oval 88"/>
          <p:cNvSpPr>
            <a:spLocks noChangeArrowheads="1"/>
          </p:cNvSpPr>
          <p:nvPr/>
        </p:nvSpPr>
        <p:spPr bwMode="auto">
          <a:xfrm>
            <a:off x="5040313" y="21082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57" name="Text Box 89"/>
          <p:cNvSpPr txBox="1">
            <a:spLocks noChangeArrowheads="1"/>
          </p:cNvSpPr>
          <p:nvPr/>
        </p:nvSpPr>
        <p:spPr bwMode="auto">
          <a:xfrm>
            <a:off x="4800600" y="4267200"/>
            <a:ext cx="3816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Extract the largest value from the root node!</a:t>
            </a:r>
          </a:p>
        </p:txBody>
      </p:sp>
      <p:sp>
        <p:nvSpPr>
          <p:cNvPr id="826458" name="Text Box 90"/>
          <p:cNvSpPr txBox="1">
            <a:spLocks noChangeArrowheads="1"/>
          </p:cNvSpPr>
          <p:nvPr/>
        </p:nvSpPr>
        <p:spPr bwMode="auto">
          <a:xfrm>
            <a:off x="4800600" y="4114800"/>
            <a:ext cx="38163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Copy the value from the </a:t>
            </a:r>
            <a:r>
              <a:rPr lang="en-US">
                <a:solidFill>
                  <a:srgbClr val="FF3300"/>
                </a:solidFill>
              </a:rPr>
              <a:t>bottom-most</a:t>
            </a:r>
            <a:r>
              <a:rPr lang="en-US"/>
              <a:t>, </a:t>
            </a:r>
            <a:r>
              <a:rPr lang="en-US">
                <a:solidFill>
                  <a:srgbClr val="FF3300"/>
                </a:solidFill>
              </a:rPr>
              <a:t>right-most</a:t>
            </a:r>
            <a:r>
              <a:rPr lang="en-US"/>
              <a:t> node to the root node</a:t>
            </a:r>
          </a:p>
        </p:txBody>
      </p:sp>
      <p:sp>
        <p:nvSpPr>
          <p:cNvPr id="826459" name="Text Box 91"/>
          <p:cNvSpPr txBox="1">
            <a:spLocks noChangeArrowheads="1"/>
          </p:cNvSpPr>
          <p:nvPr/>
        </p:nvSpPr>
        <p:spPr bwMode="auto">
          <a:xfrm>
            <a:off x="4800600" y="4359275"/>
            <a:ext cx="38163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Delete the bottom-most, right-most node you just copied from.</a:t>
            </a:r>
          </a:p>
        </p:txBody>
      </p:sp>
      <p:sp>
        <p:nvSpPr>
          <p:cNvPr id="826460" name="Text Box 92"/>
          <p:cNvSpPr txBox="1">
            <a:spLocks noChangeArrowheads="1"/>
          </p:cNvSpPr>
          <p:nvPr/>
        </p:nvSpPr>
        <p:spPr bwMode="auto">
          <a:xfrm>
            <a:off x="4267200" y="3962400"/>
            <a:ext cx="47053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Compare the new value in the root node to the root’s two children and swap with the larger of the two (if required)</a:t>
            </a:r>
          </a:p>
        </p:txBody>
      </p:sp>
      <p:cxnSp>
        <p:nvCxnSpPr>
          <p:cNvPr id="826461" name="AutoShape 93"/>
          <p:cNvCxnSpPr>
            <a:cxnSpLocks noChangeShapeType="1"/>
            <a:stCxn id="826454" idx="6"/>
            <a:endCxn id="826456" idx="0"/>
          </p:cNvCxnSpPr>
          <p:nvPr/>
        </p:nvCxnSpPr>
        <p:spPr bwMode="auto">
          <a:xfrm>
            <a:off x="4083050" y="1409700"/>
            <a:ext cx="1262063" cy="677863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6381" name="Text Box 13"/>
          <p:cNvSpPr txBox="1">
            <a:spLocks noChangeArrowheads="1"/>
          </p:cNvSpPr>
          <p:nvPr/>
        </p:nvSpPr>
        <p:spPr bwMode="auto">
          <a:xfrm>
            <a:off x="3490913" y="1219200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12</a:t>
            </a:r>
          </a:p>
        </p:txBody>
      </p:sp>
      <p:sp>
        <p:nvSpPr>
          <p:cNvPr id="826462" name="Line 94"/>
          <p:cNvSpPr>
            <a:spLocks noChangeShapeType="1"/>
          </p:cNvSpPr>
          <p:nvPr/>
        </p:nvSpPr>
        <p:spPr bwMode="auto">
          <a:xfrm flipH="1">
            <a:off x="2489200" y="4546600"/>
            <a:ext cx="18796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63" name="Text Box 95"/>
          <p:cNvSpPr txBox="1">
            <a:spLocks noChangeArrowheads="1"/>
          </p:cNvSpPr>
          <p:nvPr/>
        </p:nvSpPr>
        <p:spPr bwMode="auto">
          <a:xfrm>
            <a:off x="4470400" y="4051300"/>
            <a:ext cx="44259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Compare the value again to the two children and swap with the larger of the two</a:t>
            </a:r>
          </a:p>
          <a:p>
            <a:r>
              <a:rPr lang="en-US"/>
              <a:t>(if required)</a:t>
            </a:r>
          </a:p>
        </p:txBody>
      </p:sp>
      <p:sp>
        <p:nvSpPr>
          <p:cNvPr id="826464" name="Oval 96"/>
          <p:cNvSpPr>
            <a:spLocks noChangeArrowheads="1"/>
          </p:cNvSpPr>
          <p:nvPr/>
        </p:nvSpPr>
        <p:spPr bwMode="auto">
          <a:xfrm>
            <a:off x="5029200" y="20828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65" name="Oval 97"/>
          <p:cNvSpPr>
            <a:spLocks noChangeArrowheads="1"/>
          </p:cNvSpPr>
          <p:nvPr/>
        </p:nvSpPr>
        <p:spPr bwMode="auto">
          <a:xfrm>
            <a:off x="4445000" y="30861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66" name="Oval 98"/>
          <p:cNvSpPr>
            <a:spLocks noChangeArrowheads="1"/>
          </p:cNvSpPr>
          <p:nvPr/>
        </p:nvSpPr>
        <p:spPr bwMode="auto">
          <a:xfrm>
            <a:off x="5727700" y="3060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6468" name="AutoShape 100"/>
          <p:cNvCxnSpPr>
            <a:cxnSpLocks noChangeShapeType="1"/>
            <a:stCxn id="826464" idx="2"/>
            <a:endCxn id="826465" idx="0"/>
          </p:cNvCxnSpPr>
          <p:nvPr/>
        </p:nvCxnSpPr>
        <p:spPr bwMode="auto">
          <a:xfrm rot="10800000" flipV="1">
            <a:off x="4749800" y="2349500"/>
            <a:ext cx="258763" cy="715963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6469" name="Text Box 101"/>
          <p:cNvSpPr txBox="1">
            <a:spLocks noChangeArrowheads="1"/>
          </p:cNvSpPr>
          <p:nvPr/>
        </p:nvSpPr>
        <p:spPr bwMode="auto">
          <a:xfrm>
            <a:off x="4343400" y="4267200"/>
            <a:ext cx="44259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we’re done!</a:t>
            </a:r>
          </a:p>
          <a:p>
            <a:endParaRPr lang="en-US"/>
          </a:p>
          <a:p>
            <a:r>
              <a:rPr lang="en-US"/>
              <a:t>The tree is now a valid maxheap again!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4.81481E-6 L 0.41944 -0.070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26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03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26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0.00625 L 0.3026 -0.4289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-2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26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826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6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826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6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8.67362E-19 L -0.175 -0.13333 " pathEditMode="relative" ptsTypes="AA">
                                      <p:cBhvr>
                                        <p:cTn id="84" dur="2000" fill="hold"/>
                                        <p:tgtEl>
                                          <p:spTgt spid="826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261 -0.42894 L 0.47761 -0.2882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06666 -0.13704 " pathEditMode="relative" ptsTypes="AA">
                                      <p:cBhvr>
                                        <p:cTn id="124" dur="2000" fill="hold"/>
                                        <p:tgtEl>
                                          <p:spTgt spid="8264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76 -0.2882 L 0.41649 -0.14746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6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397" grpId="0"/>
      <p:bldP spid="826432" grpId="0"/>
      <p:bldP spid="826451" grpId="0" build="allAtOnce"/>
      <p:bldP spid="826451" grpId="1" build="allAtOnce"/>
      <p:bldP spid="826451" grpId="2" build="allAtOnce"/>
      <p:bldP spid="826453" grpId="0"/>
      <p:bldP spid="826454" grpId="0" animBg="1"/>
      <p:bldP spid="826454" grpId="1" animBg="1"/>
      <p:bldP spid="826455" grpId="0" animBg="1"/>
      <p:bldP spid="826455" grpId="1" animBg="1"/>
      <p:bldP spid="826456" grpId="0" animBg="1"/>
      <p:bldP spid="826456" grpId="1" animBg="1"/>
      <p:bldP spid="826457" grpId="0"/>
      <p:bldP spid="826457" grpId="1"/>
      <p:bldP spid="826458" grpId="0"/>
      <p:bldP spid="826458" grpId="1"/>
      <p:bldP spid="826459" grpId="0"/>
      <p:bldP spid="826459" grpId="1"/>
      <p:bldP spid="826460" grpId="0"/>
      <p:bldP spid="826460" grpId="1"/>
      <p:bldP spid="826381" grpId="0"/>
      <p:bldP spid="826462" grpId="0" animBg="1"/>
      <p:bldP spid="826462" grpId="1" animBg="1"/>
      <p:bldP spid="826463" grpId="0"/>
      <p:bldP spid="826463" grpId="1"/>
      <p:bldP spid="826464" grpId="0" animBg="1"/>
      <p:bldP spid="826464" grpId="1" animBg="1"/>
      <p:bldP spid="826465" grpId="0" animBg="1"/>
      <p:bldP spid="826465" grpId="1" animBg="1"/>
      <p:bldP spid="826466" grpId="0" animBg="1"/>
      <p:bldP spid="826466" grpId="1" animBg="1"/>
      <p:bldP spid="826469" grpId="0"/>
      <p:bldP spid="82646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CCD13-62B4-4F69-8CD7-84E3D1B90623}" type="slidenum">
              <a:rPr lang="en-US"/>
              <a:pPr/>
              <a:t>16</a:t>
            </a:fld>
            <a:endParaRPr lang="en-US"/>
          </a:p>
        </p:txBody>
      </p:sp>
      <p:sp>
        <p:nvSpPr>
          <p:cNvPr id="779266" name="Rectangle 2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Adding a Node to a Maxheap</a:t>
            </a:r>
          </a:p>
        </p:txBody>
      </p:sp>
      <p:sp>
        <p:nvSpPr>
          <p:cNvPr id="779267" name="Text Box 3"/>
          <p:cNvSpPr txBox="1">
            <a:spLocks noChangeArrowheads="1"/>
          </p:cNvSpPr>
          <p:nvPr/>
        </p:nvSpPr>
        <p:spPr bwMode="auto">
          <a:xfrm>
            <a:off x="314325" y="1112838"/>
            <a:ext cx="5349875" cy="243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If the tree is empty, create a new root node &amp; return.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Otherwise, insert the new node in the bottom-most, left-most position of the tree (so it’s still a complete tree).</a:t>
            </a:r>
          </a:p>
        </p:txBody>
      </p:sp>
      <p:sp>
        <p:nvSpPr>
          <p:cNvPr id="779268" name="Text Box 4"/>
          <p:cNvSpPr txBox="1">
            <a:spLocks noChangeArrowheads="1"/>
          </p:cNvSpPr>
          <p:nvPr/>
        </p:nvSpPr>
        <p:spPr bwMode="auto">
          <a:xfrm>
            <a:off x="314325" y="3603625"/>
            <a:ext cx="5665788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3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Compare the new value with its parent’s value.</a:t>
            </a:r>
          </a:p>
          <a:p>
            <a:pPr>
              <a:buFontTx/>
              <a:buAutoNum type="arabicPeriod" startAt="3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 startAt="3"/>
            </a:pPr>
            <a:endParaRPr lang="en-US">
              <a:solidFill>
                <a:schemeClr val="tx2"/>
              </a:solidFill>
              <a:latin typeface="Comic Sans MS" pitchFamily="66" charset="0"/>
            </a:endParaRPr>
          </a:p>
        </p:txBody>
      </p:sp>
      <p:grpSp>
        <p:nvGrpSpPr>
          <p:cNvPr id="779269" name="Group 5"/>
          <p:cNvGrpSpPr>
            <a:grpSpLocks/>
          </p:cNvGrpSpPr>
          <p:nvPr/>
        </p:nvGrpSpPr>
        <p:grpSpPr bwMode="auto">
          <a:xfrm>
            <a:off x="6154738" y="1370013"/>
            <a:ext cx="2552700" cy="1708150"/>
            <a:chOff x="3922" y="2620"/>
            <a:chExt cx="1608" cy="1076"/>
          </a:xfrm>
        </p:grpSpPr>
        <p:grpSp>
          <p:nvGrpSpPr>
            <p:cNvPr id="779270" name="Group 6"/>
            <p:cNvGrpSpPr>
              <a:grpSpLocks/>
            </p:cNvGrpSpPr>
            <p:nvPr/>
          </p:nvGrpSpPr>
          <p:grpSpPr bwMode="auto">
            <a:xfrm>
              <a:off x="3922" y="2620"/>
              <a:ext cx="1125" cy="1076"/>
              <a:chOff x="3826" y="891"/>
              <a:chExt cx="1125" cy="1076"/>
            </a:xfrm>
          </p:grpSpPr>
          <p:grpSp>
            <p:nvGrpSpPr>
              <p:cNvPr id="779271" name="Group 7"/>
              <p:cNvGrpSpPr>
                <a:grpSpLocks/>
              </p:cNvGrpSpPr>
              <p:nvPr/>
            </p:nvGrpSpPr>
            <p:grpSpPr bwMode="auto">
              <a:xfrm>
                <a:off x="4253" y="891"/>
                <a:ext cx="698" cy="477"/>
                <a:chOff x="4032" y="1200"/>
                <a:chExt cx="912" cy="502"/>
              </a:xfrm>
            </p:grpSpPr>
            <p:sp>
              <p:nvSpPr>
                <p:cNvPr id="779272" name="Rectangle 8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73" name="Rectangle 9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74" name="Rectangle 10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7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9276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927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grpSp>
            <p:nvGrpSpPr>
              <p:cNvPr id="779278" name="Group 14"/>
              <p:cNvGrpSpPr>
                <a:grpSpLocks/>
              </p:cNvGrpSpPr>
              <p:nvPr/>
            </p:nvGrpSpPr>
            <p:grpSpPr bwMode="auto">
              <a:xfrm>
                <a:off x="3826" y="1489"/>
                <a:ext cx="734" cy="478"/>
                <a:chOff x="4032" y="1200"/>
                <a:chExt cx="959" cy="503"/>
              </a:xfrm>
            </p:grpSpPr>
            <p:sp>
              <p:nvSpPr>
                <p:cNvPr id="779279" name="Rectangle 15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0" name="Rectangle 16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1" name="Rectangle 17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8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305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2</a:t>
                  </a:r>
                </a:p>
              </p:txBody>
            </p:sp>
          </p:grpSp>
          <p:sp>
            <p:nvSpPr>
              <p:cNvPr id="779285" name="Line 21"/>
              <p:cNvSpPr>
                <a:spLocks noChangeShapeType="1"/>
              </p:cNvSpPr>
              <p:nvPr/>
            </p:nvSpPr>
            <p:spPr bwMode="auto">
              <a:xfrm flipH="1">
                <a:off x="4208" y="1220"/>
                <a:ext cx="119" cy="26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79286" name="Group 22"/>
            <p:cNvGrpSpPr>
              <a:grpSpLocks/>
            </p:cNvGrpSpPr>
            <p:nvPr/>
          </p:nvGrpSpPr>
          <p:grpSpPr bwMode="auto">
            <a:xfrm>
              <a:off x="4741" y="2902"/>
              <a:ext cx="789" cy="790"/>
              <a:chOff x="4645" y="1176"/>
              <a:chExt cx="789" cy="783"/>
            </a:xfrm>
          </p:grpSpPr>
          <p:grpSp>
            <p:nvGrpSpPr>
              <p:cNvPr id="779287" name="Group 23"/>
              <p:cNvGrpSpPr>
                <a:grpSpLocks/>
              </p:cNvGrpSpPr>
              <p:nvPr/>
            </p:nvGrpSpPr>
            <p:grpSpPr bwMode="auto">
              <a:xfrm>
                <a:off x="4699" y="1483"/>
                <a:ext cx="735" cy="476"/>
                <a:chOff x="4032" y="1200"/>
                <a:chExt cx="960" cy="501"/>
              </a:xfrm>
            </p:grpSpPr>
            <p:sp>
              <p:nvSpPr>
                <p:cNvPr id="779288" name="Rectangle 24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9" name="Rectangle 25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90" name="Rectangle 26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91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92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93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5</a:t>
                  </a:r>
                </a:p>
              </p:txBody>
            </p:sp>
          </p:grpSp>
          <p:sp>
            <p:nvSpPr>
              <p:cNvPr id="779294" name="Rectangle 30"/>
              <p:cNvSpPr>
                <a:spLocks noChangeArrowheads="1"/>
              </p:cNvSpPr>
              <p:nvPr/>
            </p:nvSpPr>
            <p:spPr bwMode="auto">
              <a:xfrm>
                <a:off x="4645" y="1176"/>
                <a:ext cx="247" cy="12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295" name="Line 31"/>
              <p:cNvSpPr>
                <a:spLocks noChangeShapeType="1"/>
              </p:cNvSpPr>
              <p:nvPr/>
            </p:nvSpPr>
            <p:spPr bwMode="auto">
              <a:xfrm>
                <a:off x="4845" y="1254"/>
                <a:ext cx="214" cy="2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79296" name="Group 32"/>
          <p:cNvGrpSpPr>
            <a:grpSpLocks/>
          </p:cNvGrpSpPr>
          <p:nvPr/>
        </p:nvGrpSpPr>
        <p:grpSpPr bwMode="auto">
          <a:xfrm>
            <a:off x="5661025" y="2768600"/>
            <a:ext cx="1165225" cy="1287463"/>
            <a:chOff x="3605" y="3501"/>
            <a:chExt cx="734" cy="811"/>
          </a:xfrm>
        </p:grpSpPr>
        <p:grpSp>
          <p:nvGrpSpPr>
            <p:cNvPr id="779297" name="Group 33"/>
            <p:cNvGrpSpPr>
              <a:grpSpLocks/>
            </p:cNvGrpSpPr>
            <p:nvPr/>
          </p:nvGrpSpPr>
          <p:grpSpPr bwMode="auto">
            <a:xfrm>
              <a:off x="3605" y="3834"/>
              <a:ext cx="734" cy="478"/>
              <a:chOff x="4032" y="1200"/>
              <a:chExt cx="959" cy="503"/>
            </a:xfrm>
          </p:grpSpPr>
          <p:sp>
            <p:nvSpPr>
              <p:cNvPr id="779298" name="Rectangle 34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299" name="Rectangle 35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0" name="Rectangle 36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1" name="Text Box 37"/>
              <p:cNvSpPr txBox="1">
                <a:spLocks noChangeArrowheads="1"/>
              </p:cNvSpPr>
              <p:nvPr/>
            </p:nvSpPr>
            <p:spPr bwMode="auto">
              <a:xfrm>
                <a:off x="4507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02" name="Text Box 38"/>
              <p:cNvSpPr txBox="1">
                <a:spLocks noChangeArrowheads="1"/>
              </p:cNvSpPr>
              <p:nvPr/>
            </p:nvSpPr>
            <p:spPr bwMode="auto">
              <a:xfrm>
                <a:off x="4094" y="1440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03" name="Text Box 39"/>
              <p:cNvSpPr txBox="1">
                <a:spLocks noChangeArrowheads="1"/>
              </p:cNvSpPr>
              <p:nvPr/>
            </p:nvSpPr>
            <p:spPr bwMode="auto">
              <a:xfrm>
                <a:off x="4369" y="1211"/>
                <a:ext cx="26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779304" name="Group 40"/>
            <p:cNvGrpSpPr>
              <a:grpSpLocks/>
            </p:cNvGrpSpPr>
            <p:nvPr/>
          </p:nvGrpSpPr>
          <p:grpSpPr bwMode="auto">
            <a:xfrm>
              <a:off x="3966" y="3501"/>
              <a:ext cx="277" cy="333"/>
              <a:chOff x="3966" y="3501"/>
              <a:chExt cx="277" cy="333"/>
            </a:xfrm>
          </p:grpSpPr>
          <p:sp>
            <p:nvSpPr>
              <p:cNvPr id="779305" name="Rectangle 41"/>
              <p:cNvSpPr>
                <a:spLocks noChangeArrowheads="1"/>
              </p:cNvSpPr>
              <p:nvPr/>
            </p:nvSpPr>
            <p:spPr bwMode="auto">
              <a:xfrm>
                <a:off x="3966" y="3501"/>
                <a:ext cx="277" cy="12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6" name="Line 42"/>
              <p:cNvSpPr>
                <a:spLocks noChangeShapeType="1"/>
              </p:cNvSpPr>
              <p:nvPr/>
            </p:nvSpPr>
            <p:spPr bwMode="auto">
              <a:xfrm flipH="1">
                <a:off x="3987" y="3565"/>
                <a:ext cx="119" cy="26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79307" name="Group 43"/>
          <p:cNvGrpSpPr>
            <a:grpSpLocks/>
          </p:cNvGrpSpPr>
          <p:nvPr/>
        </p:nvGrpSpPr>
        <p:grpSpPr bwMode="auto">
          <a:xfrm>
            <a:off x="6802438" y="2763838"/>
            <a:ext cx="1252537" cy="1287462"/>
            <a:chOff x="4285" y="1741"/>
            <a:chExt cx="789" cy="811"/>
          </a:xfrm>
        </p:grpSpPr>
        <p:grpSp>
          <p:nvGrpSpPr>
            <p:cNvPr id="779308" name="Group 44"/>
            <p:cNvGrpSpPr>
              <a:grpSpLocks/>
            </p:cNvGrpSpPr>
            <p:nvPr/>
          </p:nvGrpSpPr>
          <p:grpSpPr bwMode="auto">
            <a:xfrm>
              <a:off x="4339" y="2072"/>
              <a:ext cx="735" cy="480"/>
              <a:chOff x="4032" y="1200"/>
              <a:chExt cx="960" cy="501"/>
            </a:xfrm>
          </p:grpSpPr>
          <p:sp>
            <p:nvSpPr>
              <p:cNvPr id="779309" name="Rectangle 45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10" name="Rectangle 46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11" name="Rectangle 47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12" name="Text Box 48"/>
              <p:cNvSpPr txBox="1">
                <a:spLocks noChangeArrowheads="1"/>
              </p:cNvSpPr>
              <p:nvPr/>
            </p:nvSpPr>
            <p:spPr bwMode="auto">
              <a:xfrm>
                <a:off x="4508" y="1438"/>
                <a:ext cx="484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13" name="Text Box 49"/>
              <p:cNvSpPr txBox="1">
                <a:spLocks noChangeArrowheads="1"/>
              </p:cNvSpPr>
              <p:nvPr/>
            </p:nvSpPr>
            <p:spPr bwMode="auto">
              <a:xfrm>
                <a:off x="4093" y="1440"/>
                <a:ext cx="485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14" name="Text Box 50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sp>
          <p:nvSpPr>
            <p:cNvPr id="779315" name="Rectangle 51"/>
            <p:cNvSpPr>
              <a:spLocks noChangeArrowheads="1"/>
            </p:cNvSpPr>
            <p:nvPr/>
          </p:nvSpPr>
          <p:spPr bwMode="auto">
            <a:xfrm>
              <a:off x="4285" y="1741"/>
              <a:ext cx="247" cy="12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16" name="Line 52"/>
            <p:cNvSpPr>
              <a:spLocks noChangeShapeType="1"/>
            </p:cNvSpPr>
            <p:nvPr/>
          </p:nvSpPr>
          <p:spPr bwMode="auto">
            <a:xfrm>
              <a:off x="4420" y="1796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9317" name="Rectangle 53"/>
          <p:cNvSpPr>
            <a:spLocks noChangeArrowheads="1"/>
          </p:cNvSpPr>
          <p:nvPr/>
        </p:nvSpPr>
        <p:spPr bwMode="auto">
          <a:xfrm>
            <a:off x="314325" y="4467225"/>
            <a:ext cx="53689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/>
              <a:t>If the new value is greater than its parent’s value, then swap them. </a:t>
            </a:r>
          </a:p>
        </p:txBody>
      </p:sp>
      <p:sp>
        <p:nvSpPr>
          <p:cNvPr id="779318" name="Rectangle 54"/>
          <p:cNvSpPr>
            <a:spLocks noChangeArrowheads="1"/>
          </p:cNvSpPr>
          <p:nvPr/>
        </p:nvSpPr>
        <p:spPr bwMode="auto">
          <a:xfrm>
            <a:off x="314325" y="5694363"/>
            <a:ext cx="5273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5"/>
            </a:pPr>
            <a:r>
              <a:rPr lang="en-US"/>
              <a:t>Repeat steps 3-4 until the new value rises to its proper place.</a:t>
            </a:r>
          </a:p>
        </p:txBody>
      </p:sp>
      <p:grpSp>
        <p:nvGrpSpPr>
          <p:cNvPr id="779319" name="Group 55"/>
          <p:cNvGrpSpPr>
            <a:grpSpLocks/>
          </p:cNvGrpSpPr>
          <p:nvPr/>
        </p:nvGrpSpPr>
        <p:grpSpPr bwMode="auto">
          <a:xfrm>
            <a:off x="6513513" y="2343150"/>
            <a:ext cx="1182687" cy="1368425"/>
            <a:chOff x="4103" y="1476"/>
            <a:chExt cx="745" cy="862"/>
          </a:xfrm>
        </p:grpSpPr>
        <p:sp>
          <p:nvSpPr>
            <p:cNvPr id="779320" name="Oval 56"/>
            <p:cNvSpPr>
              <a:spLocks noChangeArrowheads="1"/>
            </p:cNvSpPr>
            <p:nvPr/>
          </p:nvSpPr>
          <p:spPr bwMode="auto">
            <a:xfrm>
              <a:off x="4560" y="2098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21" name="Oval 57"/>
            <p:cNvSpPr>
              <a:spLocks noChangeArrowheads="1"/>
            </p:cNvSpPr>
            <p:nvPr/>
          </p:nvSpPr>
          <p:spPr bwMode="auto">
            <a:xfrm>
              <a:off x="4103" y="1476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79322" name="AutoShape 58"/>
          <p:cNvCxnSpPr>
            <a:cxnSpLocks noChangeShapeType="1"/>
          </p:cNvCxnSpPr>
          <p:nvPr/>
        </p:nvCxnSpPr>
        <p:spPr bwMode="auto">
          <a:xfrm rot="5400000" flipH="1">
            <a:off x="6816725" y="2628900"/>
            <a:ext cx="746125" cy="542925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79323" name="Group 59"/>
          <p:cNvGrpSpPr>
            <a:grpSpLocks/>
          </p:cNvGrpSpPr>
          <p:nvPr/>
        </p:nvGrpSpPr>
        <p:grpSpPr bwMode="auto">
          <a:xfrm>
            <a:off x="6567488" y="2355850"/>
            <a:ext cx="1119187" cy="1311275"/>
            <a:chOff x="4137" y="1484"/>
            <a:chExt cx="705" cy="826"/>
          </a:xfrm>
        </p:grpSpPr>
        <p:sp>
          <p:nvSpPr>
            <p:cNvPr id="779324" name="Rectangle 60"/>
            <p:cNvSpPr>
              <a:spLocks noChangeArrowheads="1"/>
            </p:cNvSpPr>
            <p:nvPr/>
          </p:nvSpPr>
          <p:spPr bwMode="auto">
            <a:xfrm>
              <a:off x="4602" y="2134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  <p:sp>
          <p:nvSpPr>
            <p:cNvPr id="779325" name="Rectangle 61"/>
            <p:cNvSpPr>
              <a:spLocks noChangeArrowheads="1"/>
            </p:cNvSpPr>
            <p:nvPr/>
          </p:nvSpPr>
          <p:spPr bwMode="auto">
            <a:xfrm>
              <a:off x="4137" y="1484"/>
              <a:ext cx="240" cy="20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</p:grpSp>
      <p:grpSp>
        <p:nvGrpSpPr>
          <p:cNvPr id="779326" name="Group 62"/>
          <p:cNvGrpSpPr>
            <a:grpSpLocks/>
          </p:cNvGrpSpPr>
          <p:nvPr/>
        </p:nvGrpSpPr>
        <p:grpSpPr bwMode="auto">
          <a:xfrm>
            <a:off x="6489700" y="1374775"/>
            <a:ext cx="1179513" cy="1333500"/>
            <a:chOff x="4088" y="866"/>
            <a:chExt cx="743" cy="840"/>
          </a:xfrm>
        </p:grpSpPr>
        <p:sp>
          <p:nvSpPr>
            <p:cNvPr id="779327" name="Oval 63"/>
            <p:cNvSpPr>
              <a:spLocks noChangeArrowheads="1"/>
            </p:cNvSpPr>
            <p:nvPr/>
          </p:nvSpPr>
          <p:spPr bwMode="auto">
            <a:xfrm>
              <a:off x="4088" y="1466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28" name="Oval 64"/>
            <p:cNvSpPr>
              <a:spLocks noChangeArrowheads="1"/>
            </p:cNvSpPr>
            <p:nvPr/>
          </p:nvSpPr>
          <p:spPr bwMode="auto">
            <a:xfrm>
              <a:off x="4543" y="866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79329" name="AutoShape 65"/>
          <p:cNvCxnSpPr>
            <a:cxnSpLocks noChangeShapeType="1"/>
          </p:cNvCxnSpPr>
          <p:nvPr/>
        </p:nvCxnSpPr>
        <p:spPr bwMode="auto">
          <a:xfrm rot="16200000">
            <a:off x="6631782" y="1642269"/>
            <a:ext cx="735012" cy="552450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79330" name="Group 66"/>
          <p:cNvGrpSpPr>
            <a:grpSpLocks/>
          </p:cNvGrpSpPr>
          <p:nvPr/>
        </p:nvGrpSpPr>
        <p:grpSpPr bwMode="auto">
          <a:xfrm>
            <a:off x="6567488" y="1430338"/>
            <a:ext cx="1068387" cy="1228725"/>
            <a:chOff x="4137" y="901"/>
            <a:chExt cx="673" cy="774"/>
          </a:xfrm>
        </p:grpSpPr>
        <p:sp>
          <p:nvSpPr>
            <p:cNvPr id="779331" name="Rectangle 67"/>
            <p:cNvSpPr>
              <a:spLocks noChangeArrowheads="1"/>
            </p:cNvSpPr>
            <p:nvPr/>
          </p:nvSpPr>
          <p:spPr bwMode="auto">
            <a:xfrm>
              <a:off x="4137" y="1499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7</a:t>
              </a:r>
            </a:p>
          </p:txBody>
        </p:sp>
        <p:sp>
          <p:nvSpPr>
            <p:cNvPr id="779332" name="Rectangle 68"/>
            <p:cNvSpPr>
              <a:spLocks noChangeArrowheads="1"/>
            </p:cNvSpPr>
            <p:nvPr/>
          </p:nvSpPr>
          <p:spPr bwMode="auto">
            <a:xfrm>
              <a:off x="4570" y="901"/>
              <a:ext cx="240" cy="20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</p:grpSp>
      <p:sp>
        <p:nvSpPr>
          <p:cNvPr id="779333" name="Text Box 69"/>
          <p:cNvSpPr txBox="1">
            <a:spLocks noChangeArrowheads="1"/>
          </p:cNvSpPr>
          <p:nvPr/>
        </p:nvSpPr>
        <p:spPr bwMode="auto">
          <a:xfrm>
            <a:off x="5556250" y="5195888"/>
            <a:ext cx="35385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This process is called “</a:t>
            </a:r>
            <a:r>
              <a:rPr lang="en-US" dirty="0" err="1">
                <a:solidFill>
                  <a:schemeClr val="accent2"/>
                </a:solidFill>
              </a:rPr>
              <a:t>reheapification</a:t>
            </a:r>
            <a:r>
              <a:rPr lang="en-US" dirty="0">
                <a:solidFill>
                  <a:schemeClr val="accent2"/>
                </a:solidFill>
              </a:rPr>
              <a:t>.”</a:t>
            </a:r>
          </a:p>
        </p:txBody>
      </p:sp>
      <p:sp>
        <p:nvSpPr>
          <p:cNvPr id="779334" name="Text Box 70"/>
          <p:cNvSpPr txBox="1">
            <a:spLocks noChangeArrowheads="1"/>
          </p:cNvSpPr>
          <p:nvPr/>
        </p:nvSpPr>
        <p:spPr bwMode="auto">
          <a:xfrm>
            <a:off x="2295525" y="609600"/>
            <a:ext cx="5024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(Let’s see how to add a value of </a:t>
            </a:r>
            <a:r>
              <a:rPr lang="en-US">
                <a:solidFill>
                  <a:srgbClr val="FF3300"/>
                </a:solidFill>
              </a:rPr>
              <a:t>9</a:t>
            </a:r>
            <a:r>
              <a:rPr lang="en-US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79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79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79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9267" grpId="0" build="p" autoUpdateAnimBg="0"/>
      <p:bldP spid="779268" grpId="0" build="p" autoUpdateAnimBg="0"/>
      <p:bldP spid="779317" grpId="0" autoUpdateAnimBg="0"/>
      <p:bldP spid="779318" grpId="0" autoUpdateAnimBg="0"/>
      <p:bldP spid="779333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FFED-400A-445F-9282-9DCF12115CB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696971" y="619200"/>
            <a:ext cx="7930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Wot in </a:t>
            </a:r>
            <a:r>
              <a:rPr lang="en-US" sz="4800" dirty="0" err="1"/>
              <a:t>reheapification</a:t>
            </a:r>
            <a:r>
              <a:rPr lang="en-US" sz="4800" dirty="0"/>
              <a:t>?!?!?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2609065" y="3400693"/>
            <a:ext cx="3046413" cy="2686050"/>
            <a:chOff x="3060328" y="3400693"/>
            <a:chExt cx="3046413" cy="2686050"/>
          </a:xfrm>
        </p:grpSpPr>
        <p:grpSp>
          <p:nvGrpSpPr>
            <p:cNvPr id="67" name="Group 66"/>
            <p:cNvGrpSpPr/>
            <p:nvPr/>
          </p:nvGrpSpPr>
          <p:grpSpPr>
            <a:xfrm>
              <a:off x="3060328" y="3400693"/>
              <a:ext cx="3046413" cy="2686050"/>
              <a:chOff x="3060328" y="3400693"/>
              <a:chExt cx="3046413" cy="2686050"/>
            </a:xfrm>
          </p:grpSpPr>
          <p:grpSp>
            <p:nvGrpSpPr>
              <p:cNvPr id="3" name="Group 5"/>
              <p:cNvGrpSpPr>
                <a:grpSpLocks/>
              </p:cNvGrpSpPr>
              <p:nvPr/>
            </p:nvGrpSpPr>
            <p:grpSpPr bwMode="auto">
              <a:xfrm>
                <a:off x="3554041" y="3400693"/>
                <a:ext cx="2552700" cy="1708150"/>
                <a:chOff x="3922" y="2620"/>
                <a:chExt cx="1608" cy="1076"/>
              </a:xfrm>
            </p:grpSpPr>
            <p:grpSp>
              <p:nvGrpSpPr>
                <p:cNvPr id="4" name="Group 6"/>
                <p:cNvGrpSpPr>
                  <a:grpSpLocks/>
                </p:cNvGrpSpPr>
                <p:nvPr/>
              </p:nvGrpSpPr>
              <p:grpSpPr bwMode="auto">
                <a:xfrm>
                  <a:off x="3922" y="2620"/>
                  <a:ext cx="1125" cy="1076"/>
                  <a:chOff x="3826" y="891"/>
                  <a:chExt cx="1125" cy="1076"/>
                </a:xfrm>
              </p:grpSpPr>
              <p:grpSp>
                <p:nvGrpSpPr>
                  <p:cNvPr id="15" name="Group 7"/>
                  <p:cNvGrpSpPr>
                    <a:grpSpLocks/>
                  </p:cNvGrpSpPr>
                  <p:nvPr/>
                </p:nvGrpSpPr>
                <p:grpSpPr bwMode="auto">
                  <a:xfrm>
                    <a:off x="4253" y="891"/>
                    <a:ext cx="698" cy="477"/>
                    <a:chOff x="4032" y="1200"/>
                    <a:chExt cx="912" cy="502"/>
                  </a:xfrm>
                </p:grpSpPr>
                <p:sp>
                  <p:nvSpPr>
                    <p:cNvPr id="24" name="Rectangle 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32" y="1200"/>
                      <a:ext cx="912" cy="480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" name="Rectangle 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80" y="1488"/>
                      <a:ext cx="384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" name="Rectangle 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488"/>
                      <a:ext cx="384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" name="Text Box 1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481" y="1437"/>
                      <a:ext cx="152" cy="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endParaRPr lang="en-US" sz="2000">
                        <a:solidFill>
                          <a:srgbClr val="FFFFCC"/>
                        </a:solidFill>
                      </a:endParaRPr>
                    </a:p>
                  </p:txBody>
                </p:sp>
                <p:sp>
                  <p:nvSpPr>
                    <p:cNvPr id="28" name="Text Box 1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069" y="1439"/>
                      <a:ext cx="151" cy="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endParaRPr lang="en-US" sz="2000">
                        <a:solidFill>
                          <a:srgbClr val="FFFFCC"/>
                        </a:solidFill>
                      </a:endParaRPr>
                    </a:p>
                  </p:txBody>
                </p:sp>
                <p:sp>
                  <p:nvSpPr>
                    <p:cNvPr id="29" name="Text Box 1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369" y="1212"/>
                      <a:ext cx="304" cy="30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/>
                        <a:t>7</a:t>
                      </a:r>
                    </a:p>
                  </p:txBody>
                </p:sp>
              </p:grpSp>
              <p:grpSp>
                <p:nvGrpSpPr>
                  <p:cNvPr id="16" name="Group 14"/>
                  <p:cNvGrpSpPr>
                    <a:grpSpLocks/>
                  </p:cNvGrpSpPr>
                  <p:nvPr/>
                </p:nvGrpSpPr>
                <p:grpSpPr bwMode="auto">
                  <a:xfrm>
                    <a:off x="3826" y="1489"/>
                    <a:ext cx="734" cy="478"/>
                    <a:chOff x="4032" y="1200"/>
                    <a:chExt cx="959" cy="503"/>
                  </a:xfrm>
                </p:grpSpPr>
                <p:sp>
                  <p:nvSpPr>
                    <p:cNvPr id="18" name="Rectangle 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32" y="1200"/>
                      <a:ext cx="912" cy="480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" name="Rectangle 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80" y="1488"/>
                      <a:ext cx="384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" name="Rectangle 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488"/>
                      <a:ext cx="384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1" name="Text Box 1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507" y="1438"/>
                      <a:ext cx="484" cy="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2000">
                          <a:solidFill>
                            <a:srgbClr val="FFFFCC"/>
                          </a:solidFill>
                        </a:rPr>
                        <a:t>null</a:t>
                      </a:r>
                    </a:p>
                  </p:txBody>
                </p:sp>
                <p:sp>
                  <p:nvSpPr>
                    <p:cNvPr id="22" name="Text Box 1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094" y="1440"/>
                      <a:ext cx="484" cy="2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2000">
                          <a:solidFill>
                            <a:srgbClr val="FFFFCC"/>
                          </a:solidFill>
                        </a:rPr>
                        <a:t>null</a:t>
                      </a:r>
                    </a:p>
                  </p:txBody>
                </p:sp>
                <p:sp>
                  <p:nvSpPr>
                    <p:cNvPr id="23" name="Text Box 2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369" y="1211"/>
                      <a:ext cx="305" cy="30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/>
                        <a:t>2</a:t>
                      </a:r>
                    </a:p>
                  </p:txBody>
                </p:sp>
              </p:grpSp>
              <p:sp>
                <p:nvSpPr>
                  <p:cNvPr id="17" name="Line 2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08" y="1220"/>
                    <a:ext cx="119" cy="26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" name="Group 22"/>
                <p:cNvGrpSpPr>
                  <a:grpSpLocks/>
                </p:cNvGrpSpPr>
                <p:nvPr/>
              </p:nvGrpSpPr>
              <p:grpSpPr bwMode="auto">
                <a:xfrm>
                  <a:off x="4741" y="2902"/>
                  <a:ext cx="789" cy="790"/>
                  <a:chOff x="4645" y="1176"/>
                  <a:chExt cx="789" cy="783"/>
                </a:xfrm>
              </p:grpSpPr>
              <p:grpSp>
                <p:nvGrpSpPr>
                  <p:cNvPr id="6" name="Group 23"/>
                  <p:cNvGrpSpPr>
                    <a:grpSpLocks/>
                  </p:cNvGrpSpPr>
                  <p:nvPr/>
                </p:nvGrpSpPr>
                <p:grpSpPr bwMode="auto">
                  <a:xfrm>
                    <a:off x="4699" y="1483"/>
                    <a:ext cx="735" cy="476"/>
                    <a:chOff x="4032" y="1200"/>
                    <a:chExt cx="960" cy="501"/>
                  </a:xfrm>
                </p:grpSpPr>
                <p:sp>
                  <p:nvSpPr>
                    <p:cNvPr id="9" name="Rectangle 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32" y="1200"/>
                      <a:ext cx="912" cy="480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" name="Rectangle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80" y="1488"/>
                      <a:ext cx="384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" name="Rectangle 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2" y="1488"/>
                      <a:ext cx="384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" name="Text Box 2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508" y="1438"/>
                      <a:ext cx="484" cy="26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2000">
                          <a:solidFill>
                            <a:srgbClr val="FFFFCC"/>
                          </a:solidFill>
                        </a:rPr>
                        <a:t>null</a:t>
                      </a:r>
                    </a:p>
                  </p:txBody>
                </p:sp>
                <p:sp>
                  <p:nvSpPr>
                    <p:cNvPr id="13" name="Text Box 2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093" y="1440"/>
                      <a:ext cx="485" cy="26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2000">
                          <a:solidFill>
                            <a:srgbClr val="FFFFCC"/>
                          </a:solidFill>
                        </a:rPr>
                        <a:t>null</a:t>
                      </a:r>
                    </a:p>
                  </p:txBody>
                </p:sp>
                <p:sp>
                  <p:nvSpPr>
                    <p:cNvPr id="14" name="Text Box 2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369" y="1212"/>
                      <a:ext cx="304" cy="30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17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/>
                        <a:t>5</a:t>
                      </a:r>
                    </a:p>
                  </p:txBody>
                </p:sp>
              </p:grpSp>
              <p:sp>
                <p:nvSpPr>
                  <p:cNvPr id="7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4645" y="1176"/>
                    <a:ext cx="247" cy="120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rgbClr val="8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4845" y="1254"/>
                    <a:ext cx="214" cy="23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0" name="Group 32"/>
              <p:cNvGrpSpPr>
                <a:grpSpLocks/>
              </p:cNvGrpSpPr>
              <p:nvPr/>
            </p:nvGrpSpPr>
            <p:grpSpPr bwMode="auto">
              <a:xfrm>
                <a:off x="3060328" y="4799280"/>
                <a:ext cx="1165225" cy="1287463"/>
                <a:chOff x="3605" y="3501"/>
                <a:chExt cx="734" cy="811"/>
              </a:xfrm>
            </p:grpSpPr>
            <p:grpSp>
              <p:nvGrpSpPr>
                <p:cNvPr id="31" name="Group 33"/>
                <p:cNvGrpSpPr>
                  <a:grpSpLocks/>
                </p:cNvGrpSpPr>
                <p:nvPr/>
              </p:nvGrpSpPr>
              <p:grpSpPr bwMode="auto">
                <a:xfrm>
                  <a:off x="3605" y="3834"/>
                  <a:ext cx="734" cy="478"/>
                  <a:chOff x="4032" y="1200"/>
                  <a:chExt cx="959" cy="503"/>
                </a:xfrm>
              </p:grpSpPr>
              <p:sp>
                <p:nvSpPr>
                  <p:cNvPr id="35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39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40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26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</p:grpSp>
            <p:grpSp>
              <p:nvGrpSpPr>
                <p:cNvPr id="32" name="Group 40"/>
                <p:cNvGrpSpPr>
                  <a:grpSpLocks/>
                </p:cNvGrpSpPr>
                <p:nvPr/>
              </p:nvGrpSpPr>
              <p:grpSpPr bwMode="auto">
                <a:xfrm>
                  <a:off x="3966" y="3501"/>
                  <a:ext cx="277" cy="333"/>
                  <a:chOff x="3966" y="3501"/>
                  <a:chExt cx="277" cy="333"/>
                </a:xfrm>
              </p:grpSpPr>
              <p:sp>
                <p:nvSpPr>
                  <p:cNvPr id="33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3966" y="3501"/>
                    <a:ext cx="277" cy="128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rgbClr val="8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Line 4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987" y="3565"/>
                    <a:ext cx="119" cy="26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1" name="Group 43"/>
              <p:cNvGrpSpPr>
                <a:grpSpLocks/>
              </p:cNvGrpSpPr>
              <p:nvPr/>
            </p:nvGrpSpPr>
            <p:grpSpPr bwMode="auto">
              <a:xfrm>
                <a:off x="4201741" y="4794518"/>
                <a:ext cx="1252537" cy="1287462"/>
                <a:chOff x="4285" y="1741"/>
                <a:chExt cx="789" cy="811"/>
              </a:xfrm>
            </p:grpSpPr>
            <p:grpSp>
              <p:nvGrpSpPr>
                <p:cNvPr id="42" name="Group 44"/>
                <p:cNvGrpSpPr>
                  <a:grpSpLocks/>
                </p:cNvGrpSpPr>
                <p:nvPr/>
              </p:nvGrpSpPr>
              <p:grpSpPr bwMode="auto">
                <a:xfrm>
                  <a:off x="4339" y="2072"/>
                  <a:ext cx="735" cy="480"/>
                  <a:chOff x="4032" y="1200"/>
                  <a:chExt cx="960" cy="501"/>
                </a:xfrm>
              </p:grpSpPr>
              <p:sp>
                <p:nvSpPr>
                  <p:cNvPr id="45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7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" name="Text Box 4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49" name="Text Box 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50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>
                        <a:solidFill>
                          <a:srgbClr val="FF3300"/>
                        </a:solidFill>
                      </a:rPr>
                      <a:t>9</a:t>
                    </a:r>
                  </a:p>
                </p:txBody>
              </p:sp>
            </p:grpSp>
            <p:sp>
              <p:nvSpPr>
                <p:cNvPr id="43" name="Rectangle 51"/>
                <p:cNvSpPr>
                  <a:spLocks noChangeArrowheads="1"/>
                </p:cNvSpPr>
                <p:nvPr/>
              </p:nvSpPr>
              <p:spPr bwMode="auto">
                <a:xfrm>
                  <a:off x="4285" y="1741"/>
                  <a:ext cx="247" cy="121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Line 52"/>
                <p:cNvSpPr>
                  <a:spLocks noChangeShapeType="1"/>
                </p:cNvSpPr>
                <p:nvPr/>
              </p:nvSpPr>
              <p:spPr bwMode="auto">
                <a:xfrm>
                  <a:off x="4420" y="1796"/>
                  <a:ext cx="162" cy="2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5" name="Group 59"/>
              <p:cNvGrpSpPr>
                <a:grpSpLocks/>
              </p:cNvGrpSpPr>
              <p:nvPr/>
            </p:nvGrpSpPr>
            <p:grpSpPr bwMode="auto">
              <a:xfrm>
                <a:off x="3966791" y="4386530"/>
                <a:ext cx="1119187" cy="1311275"/>
                <a:chOff x="4137" y="1484"/>
                <a:chExt cx="705" cy="826"/>
              </a:xfrm>
            </p:grpSpPr>
            <p:sp>
              <p:nvSpPr>
                <p:cNvPr id="56" name="Rectangle 60"/>
                <p:cNvSpPr>
                  <a:spLocks noChangeArrowheads="1"/>
                </p:cNvSpPr>
                <p:nvPr/>
              </p:nvSpPr>
              <p:spPr bwMode="auto">
                <a:xfrm>
                  <a:off x="4602" y="2134"/>
                  <a:ext cx="240" cy="17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/>
                    <a:t>2</a:t>
                  </a:r>
                </a:p>
              </p:txBody>
            </p:sp>
            <p:sp>
              <p:nvSpPr>
                <p:cNvPr id="57" name="Rectangle 61"/>
                <p:cNvSpPr>
                  <a:spLocks noChangeArrowheads="1"/>
                </p:cNvSpPr>
                <p:nvPr/>
              </p:nvSpPr>
              <p:spPr bwMode="auto">
                <a:xfrm>
                  <a:off x="4137" y="1484"/>
                  <a:ext cx="240" cy="20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grpSp>
            <p:nvGrpSpPr>
              <p:cNvPr id="62" name="Group 66"/>
              <p:cNvGrpSpPr>
                <a:grpSpLocks/>
              </p:cNvGrpSpPr>
              <p:nvPr/>
            </p:nvGrpSpPr>
            <p:grpSpPr bwMode="auto">
              <a:xfrm>
                <a:off x="3966791" y="3461018"/>
                <a:ext cx="1068387" cy="1228725"/>
                <a:chOff x="4137" y="901"/>
                <a:chExt cx="673" cy="774"/>
              </a:xfrm>
            </p:grpSpPr>
            <p:sp>
              <p:nvSpPr>
                <p:cNvPr id="63" name="Rectangle 67"/>
                <p:cNvSpPr>
                  <a:spLocks noChangeArrowheads="1"/>
                </p:cNvSpPr>
                <p:nvPr/>
              </p:nvSpPr>
              <p:spPr bwMode="auto">
                <a:xfrm>
                  <a:off x="4137" y="1499"/>
                  <a:ext cx="240" cy="17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/>
                    <a:t>7</a:t>
                  </a:r>
                </a:p>
              </p:txBody>
            </p:sp>
            <p:sp>
              <p:nvSpPr>
                <p:cNvPr id="64" name="Rectangle 68"/>
                <p:cNvSpPr>
                  <a:spLocks noChangeArrowheads="1"/>
                </p:cNvSpPr>
                <p:nvPr/>
              </p:nvSpPr>
              <p:spPr bwMode="auto">
                <a:xfrm>
                  <a:off x="4570" y="901"/>
                  <a:ext cx="240" cy="20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</p:grpSp>
        <p:cxnSp>
          <p:nvCxnSpPr>
            <p:cNvPr id="68" name="AutoShape 58"/>
            <p:cNvCxnSpPr>
              <a:cxnSpLocks noChangeShapeType="1"/>
            </p:cNvCxnSpPr>
            <p:nvPr/>
          </p:nvCxnSpPr>
          <p:spPr bwMode="auto">
            <a:xfrm rot="5400000" flipH="1">
              <a:off x="4097570" y="4742877"/>
              <a:ext cx="746125" cy="542925"/>
            </a:xfrm>
            <a:prstGeom prst="curvedConnector2">
              <a:avLst/>
            </a:prstGeom>
            <a:noFill/>
            <a:ln w="412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AutoShape 65"/>
            <p:cNvCxnSpPr>
              <a:cxnSpLocks noChangeShapeType="1"/>
            </p:cNvCxnSpPr>
            <p:nvPr/>
          </p:nvCxnSpPr>
          <p:spPr bwMode="auto">
            <a:xfrm rot="16200000">
              <a:off x="3912627" y="3756246"/>
              <a:ext cx="735012" cy="552450"/>
            </a:xfrm>
            <a:prstGeom prst="curvedConnector2">
              <a:avLst/>
            </a:prstGeom>
            <a:noFill/>
            <a:ln w="412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488">
            <a:off x="2641118" y="1879122"/>
            <a:ext cx="3606192" cy="211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3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61780-E94F-4B57-959D-B7817DE7AF51}" type="slidenum">
              <a:rPr lang="en-US"/>
              <a:pPr/>
              <a:t>18</a:t>
            </a:fld>
            <a:endParaRPr lang="en-US"/>
          </a:p>
        </p:txBody>
      </p:sp>
      <p:sp>
        <p:nvSpPr>
          <p:cNvPr id="828436" name="Rectangle 20"/>
          <p:cNvSpPr>
            <a:spLocks noChangeArrowheads="1"/>
          </p:cNvSpPr>
          <p:nvPr/>
        </p:nvSpPr>
        <p:spPr bwMode="auto">
          <a:xfrm>
            <a:off x="1014413" y="31464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7" name="Rectangle 21"/>
          <p:cNvSpPr>
            <a:spLocks noChangeArrowheads="1"/>
          </p:cNvSpPr>
          <p:nvPr/>
        </p:nvSpPr>
        <p:spPr bwMode="auto">
          <a:xfrm>
            <a:off x="1073150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8" name="Rectangle 22"/>
          <p:cNvSpPr>
            <a:spLocks noChangeArrowheads="1"/>
          </p:cNvSpPr>
          <p:nvPr/>
        </p:nvSpPr>
        <p:spPr bwMode="auto">
          <a:xfrm>
            <a:off x="1597025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9" name="Text Box 23"/>
          <p:cNvSpPr txBox="1">
            <a:spLocks noChangeArrowheads="1"/>
          </p:cNvSpPr>
          <p:nvPr/>
        </p:nvSpPr>
        <p:spPr bwMode="auto">
          <a:xfrm>
            <a:off x="1547813" y="35052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511" name="Oval 95"/>
          <p:cNvSpPr>
            <a:spLocks noChangeArrowheads="1"/>
          </p:cNvSpPr>
          <p:nvPr/>
        </p:nvSpPr>
        <p:spPr bwMode="auto">
          <a:xfrm>
            <a:off x="1270000" y="30861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514" name="Oval 98"/>
          <p:cNvSpPr>
            <a:spLocks noChangeArrowheads="1"/>
          </p:cNvSpPr>
          <p:nvPr/>
        </p:nvSpPr>
        <p:spPr bwMode="auto">
          <a:xfrm>
            <a:off x="1270000" y="3060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8498" name="Group 82"/>
          <p:cNvGrpSpPr>
            <a:grpSpLocks/>
          </p:cNvGrpSpPr>
          <p:nvPr/>
        </p:nvGrpSpPr>
        <p:grpSpPr bwMode="auto">
          <a:xfrm>
            <a:off x="1784350" y="3733800"/>
            <a:ext cx="1166813" cy="1196975"/>
            <a:chOff x="1412" y="1701"/>
            <a:chExt cx="735" cy="754"/>
          </a:xfrm>
        </p:grpSpPr>
        <p:sp>
          <p:nvSpPr>
            <p:cNvPr id="828499" name="Rectangle 83"/>
            <p:cNvSpPr>
              <a:spLocks noChangeArrowheads="1"/>
            </p:cNvSpPr>
            <p:nvPr/>
          </p:nvSpPr>
          <p:spPr bwMode="auto">
            <a:xfrm>
              <a:off x="1412" y="1977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00" name="Rectangle 84"/>
            <p:cNvSpPr>
              <a:spLocks noChangeArrowheads="1"/>
            </p:cNvSpPr>
            <p:nvPr/>
          </p:nvSpPr>
          <p:spPr bwMode="auto">
            <a:xfrm>
              <a:off x="1449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01" name="Rectangle 85"/>
            <p:cNvSpPr>
              <a:spLocks noChangeArrowheads="1"/>
            </p:cNvSpPr>
            <p:nvPr/>
          </p:nvSpPr>
          <p:spPr bwMode="auto">
            <a:xfrm>
              <a:off x="1780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02" name="Text Box 86"/>
            <p:cNvSpPr txBox="1">
              <a:spLocks noChangeArrowheads="1"/>
            </p:cNvSpPr>
            <p:nvPr/>
          </p:nvSpPr>
          <p:spPr bwMode="auto">
            <a:xfrm>
              <a:off x="1776" y="220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503" name="Text Box 87"/>
            <p:cNvSpPr txBox="1">
              <a:spLocks noChangeArrowheads="1"/>
            </p:cNvSpPr>
            <p:nvPr/>
          </p:nvSpPr>
          <p:spPr bwMode="auto">
            <a:xfrm>
              <a:off x="1424" y="2192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505" name="Line 89"/>
            <p:cNvSpPr>
              <a:spLocks noChangeShapeType="1"/>
            </p:cNvSpPr>
            <p:nvPr/>
          </p:nvSpPr>
          <p:spPr bwMode="auto">
            <a:xfrm>
              <a:off x="1493" y="1701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Insertion Challenge!</a:t>
            </a:r>
          </a:p>
        </p:txBody>
      </p:sp>
      <p:sp>
        <p:nvSpPr>
          <p:cNvPr id="828419" name="Rectangle 3"/>
          <p:cNvSpPr>
            <a:spLocks noChangeArrowheads="1"/>
          </p:cNvSpPr>
          <p:nvPr/>
        </p:nvSpPr>
        <p:spPr bwMode="auto">
          <a:xfrm>
            <a:off x="3140075" y="1219200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0" name="Rectangle 4"/>
          <p:cNvSpPr>
            <a:spLocks noChangeArrowheads="1"/>
          </p:cNvSpPr>
          <p:nvPr/>
        </p:nvSpPr>
        <p:spPr bwMode="auto">
          <a:xfrm>
            <a:off x="3198813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1" name="Rectangle 5"/>
          <p:cNvSpPr>
            <a:spLocks noChangeArrowheads="1"/>
          </p:cNvSpPr>
          <p:nvPr/>
        </p:nvSpPr>
        <p:spPr bwMode="auto">
          <a:xfrm>
            <a:off x="3722688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2" name="Text Box 6"/>
          <p:cNvSpPr txBox="1">
            <a:spLocks noChangeArrowheads="1"/>
          </p:cNvSpPr>
          <p:nvPr/>
        </p:nvSpPr>
        <p:spPr bwMode="auto">
          <a:xfrm>
            <a:off x="3686175" y="15763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8423" name="Text Box 7"/>
          <p:cNvSpPr txBox="1">
            <a:spLocks noChangeArrowheads="1"/>
          </p:cNvSpPr>
          <p:nvPr/>
        </p:nvSpPr>
        <p:spPr bwMode="auto">
          <a:xfrm>
            <a:off x="3184525" y="15795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8424" name="Rectangle 8"/>
          <p:cNvSpPr>
            <a:spLocks noChangeArrowheads="1"/>
          </p:cNvSpPr>
          <p:nvPr/>
        </p:nvSpPr>
        <p:spPr bwMode="auto">
          <a:xfrm>
            <a:off x="1508125" y="21685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5" name="Rectangle 9"/>
          <p:cNvSpPr>
            <a:spLocks noChangeArrowheads="1"/>
          </p:cNvSpPr>
          <p:nvPr/>
        </p:nvSpPr>
        <p:spPr bwMode="auto">
          <a:xfrm>
            <a:off x="1566863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6" name="Rectangle 10"/>
          <p:cNvSpPr>
            <a:spLocks noChangeArrowheads="1"/>
          </p:cNvSpPr>
          <p:nvPr/>
        </p:nvSpPr>
        <p:spPr bwMode="auto">
          <a:xfrm>
            <a:off x="2090738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7" name="Text Box 11"/>
          <p:cNvSpPr txBox="1">
            <a:spLocks noChangeArrowheads="1"/>
          </p:cNvSpPr>
          <p:nvPr/>
        </p:nvSpPr>
        <p:spPr bwMode="auto">
          <a:xfrm>
            <a:off x="1582738" y="253047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29" name="Line 13"/>
          <p:cNvSpPr>
            <a:spLocks noChangeShapeType="1"/>
          </p:cNvSpPr>
          <p:nvPr/>
        </p:nvSpPr>
        <p:spPr bwMode="auto">
          <a:xfrm flipH="1">
            <a:off x="2332038" y="1741488"/>
            <a:ext cx="9255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0" name="Rectangle 14"/>
          <p:cNvSpPr>
            <a:spLocks noChangeArrowheads="1"/>
          </p:cNvSpPr>
          <p:nvPr/>
        </p:nvSpPr>
        <p:spPr bwMode="auto">
          <a:xfrm>
            <a:off x="4800600" y="21590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1" name="Rectangle 15"/>
          <p:cNvSpPr>
            <a:spLocks noChangeArrowheads="1"/>
          </p:cNvSpPr>
          <p:nvPr/>
        </p:nvSpPr>
        <p:spPr bwMode="auto">
          <a:xfrm>
            <a:off x="4859338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2" name="Rectangle 16"/>
          <p:cNvSpPr>
            <a:spLocks noChangeArrowheads="1"/>
          </p:cNvSpPr>
          <p:nvPr/>
        </p:nvSpPr>
        <p:spPr bwMode="auto">
          <a:xfrm>
            <a:off x="5384800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3" name="Text Box 17"/>
          <p:cNvSpPr txBox="1">
            <a:spLocks noChangeArrowheads="1"/>
          </p:cNvSpPr>
          <p:nvPr/>
        </p:nvSpPr>
        <p:spPr bwMode="auto">
          <a:xfrm>
            <a:off x="5080000" y="2176463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10</a:t>
            </a:r>
          </a:p>
        </p:txBody>
      </p:sp>
      <p:sp>
        <p:nvSpPr>
          <p:cNvPr id="828434" name="Rectangle 18"/>
          <p:cNvSpPr>
            <a:spLocks noChangeArrowheads="1"/>
          </p:cNvSpPr>
          <p:nvPr/>
        </p:nvSpPr>
        <p:spPr bwMode="auto">
          <a:xfrm>
            <a:off x="3762375" y="1666875"/>
            <a:ext cx="392113" cy="192088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5" name="Line 19"/>
          <p:cNvSpPr>
            <a:spLocks noChangeShapeType="1"/>
          </p:cNvSpPr>
          <p:nvPr/>
        </p:nvSpPr>
        <p:spPr bwMode="auto">
          <a:xfrm>
            <a:off x="4079875" y="1792288"/>
            <a:ext cx="86042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1" name="Rectangle 25"/>
          <p:cNvSpPr>
            <a:spLocks noChangeArrowheads="1"/>
          </p:cNvSpPr>
          <p:nvPr/>
        </p:nvSpPr>
        <p:spPr bwMode="auto">
          <a:xfrm>
            <a:off x="1587500" y="2617788"/>
            <a:ext cx="439738" cy="2032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2" name="Line 26"/>
          <p:cNvSpPr>
            <a:spLocks noChangeShapeType="1"/>
          </p:cNvSpPr>
          <p:nvPr/>
        </p:nvSpPr>
        <p:spPr bwMode="auto">
          <a:xfrm flipH="1">
            <a:off x="1620838" y="2719388"/>
            <a:ext cx="1889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8497" name="Group 81"/>
          <p:cNvGrpSpPr>
            <a:grpSpLocks/>
          </p:cNvGrpSpPr>
          <p:nvPr/>
        </p:nvGrpSpPr>
        <p:grpSpPr bwMode="auto">
          <a:xfrm>
            <a:off x="2241550" y="2700338"/>
            <a:ext cx="1166813" cy="1196975"/>
            <a:chOff x="1412" y="1701"/>
            <a:chExt cx="735" cy="754"/>
          </a:xfrm>
        </p:grpSpPr>
        <p:sp>
          <p:nvSpPr>
            <p:cNvPr id="828443" name="Rectangle 27"/>
            <p:cNvSpPr>
              <a:spLocks noChangeArrowheads="1"/>
            </p:cNvSpPr>
            <p:nvPr/>
          </p:nvSpPr>
          <p:spPr bwMode="auto">
            <a:xfrm>
              <a:off x="1412" y="1977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44" name="Rectangle 28"/>
            <p:cNvSpPr>
              <a:spLocks noChangeArrowheads="1"/>
            </p:cNvSpPr>
            <p:nvPr/>
          </p:nvSpPr>
          <p:spPr bwMode="auto">
            <a:xfrm>
              <a:off x="1449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45" name="Rectangle 29"/>
            <p:cNvSpPr>
              <a:spLocks noChangeArrowheads="1"/>
            </p:cNvSpPr>
            <p:nvPr/>
          </p:nvSpPr>
          <p:spPr bwMode="auto">
            <a:xfrm>
              <a:off x="1780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46" name="Text Box 30"/>
            <p:cNvSpPr txBox="1">
              <a:spLocks noChangeArrowheads="1"/>
            </p:cNvSpPr>
            <p:nvPr/>
          </p:nvSpPr>
          <p:spPr bwMode="auto">
            <a:xfrm>
              <a:off x="1776" y="220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47" name="Text Box 31"/>
            <p:cNvSpPr txBox="1">
              <a:spLocks noChangeArrowheads="1"/>
            </p:cNvSpPr>
            <p:nvPr/>
          </p:nvSpPr>
          <p:spPr bwMode="auto">
            <a:xfrm>
              <a:off x="1424" y="2192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48" name="Text Box 32"/>
            <p:cNvSpPr txBox="1">
              <a:spLocks noChangeArrowheads="1"/>
            </p:cNvSpPr>
            <p:nvPr/>
          </p:nvSpPr>
          <p:spPr bwMode="auto">
            <a:xfrm>
              <a:off x="1670" y="1988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28449" name="Line 33"/>
            <p:cNvSpPr>
              <a:spLocks noChangeShapeType="1"/>
            </p:cNvSpPr>
            <p:nvPr/>
          </p:nvSpPr>
          <p:spPr bwMode="auto">
            <a:xfrm>
              <a:off x="1493" y="1701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50" name="Rectangle 34"/>
            <p:cNvSpPr>
              <a:spLocks noChangeArrowheads="1"/>
            </p:cNvSpPr>
            <p:nvPr/>
          </p:nvSpPr>
          <p:spPr bwMode="auto">
            <a:xfrm>
              <a:off x="1675" y="2039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</p:grpSp>
      <p:sp>
        <p:nvSpPr>
          <p:cNvPr id="828452" name="Rectangle 36"/>
          <p:cNvSpPr>
            <a:spLocks noChangeArrowheads="1"/>
          </p:cNvSpPr>
          <p:nvPr/>
        </p:nvSpPr>
        <p:spPr bwMode="auto">
          <a:xfrm>
            <a:off x="1968500" y="21590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7</a:t>
            </a:r>
          </a:p>
        </p:txBody>
      </p:sp>
      <p:sp>
        <p:nvSpPr>
          <p:cNvPr id="828453" name="Rectangle 37"/>
          <p:cNvSpPr>
            <a:spLocks noChangeArrowheads="1"/>
          </p:cNvSpPr>
          <p:nvPr/>
        </p:nvSpPr>
        <p:spPr bwMode="auto">
          <a:xfrm>
            <a:off x="4183063" y="3132138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4" name="Rectangle 38"/>
          <p:cNvSpPr>
            <a:spLocks noChangeArrowheads="1"/>
          </p:cNvSpPr>
          <p:nvPr/>
        </p:nvSpPr>
        <p:spPr bwMode="auto">
          <a:xfrm>
            <a:off x="4241800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5" name="Rectangle 39"/>
          <p:cNvSpPr>
            <a:spLocks noChangeArrowheads="1"/>
          </p:cNvSpPr>
          <p:nvPr/>
        </p:nvSpPr>
        <p:spPr bwMode="auto">
          <a:xfrm>
            <a:off x="4765675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6" name="Text Box 40"/>
          <p:cNvSpPr txBox="1">
            <a:spLocks noChangeArrowheads="1"/>
          </p:cNvSpPr>
          <p:nvPr/>
        </p:nvSpPr>
        <p:spPr bwMode="auto">
          <a:xfrm>
            <a:off x="4760913" y="3490913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57" name="Text Box 41"/>
          <p:cNvSpPr txBox="1">
            <a:spLocks noChangeArrowheads="1"/>
          </p:cNvSpPr>
          <p:nvPr/>
        </p:nvSpPr>
        <p:spPr bwMode="auto">
          <a:xfrm>
            <a:off x="4257675" y="3494088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58" name="Text Box 42"/>
          <p:cNvSpPr txBox="1">
            <a:spLocks noChangeArrowheads="1"/>
          </p:cNvSpPr>
          <p:nvPr/>
        </p:nvSpPr>
        <p:spPr bwMode="auto">
          <a:xfrm>
            <a:off x="4592638" y="31480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28459" name="Rectangle 43"/>
          <p:cNvSpPr>
            <a:spLocks noChangeArrowheads="1"/>
          </p:cNvSpPr>
          <p:nvPr/>
        </p:nvSpPr>
        <p:spPr bwMode="auto">
          <a:xfrm>
            <a:off x="5410200" y="31242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0" name="Rectangle 44"/>
          <p:cNvSpPr>
            <a:spLocks noChangeArrowheads="1"/>
          </p:cNvSpPr>
          <p:nvPr/>
        </p:nvSpPr>
        <p:spPr bwMode="auto">
          <a:xfrm>
            <a:off x="5468938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1" name="Rectangle 45"/>
          <p:cNvSpPr>
            <a:spLocks noChangeArrowheads="1"/>
          </p:cNvSpPr>
          <p:nvPr/>
        </p:nvSpPr>
        <p:spPr bwMode="auto">
          <a:xfrm>
            <a:off x="5994400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2" name="Text Box 46"/>
          <p:cNvSpPr txBox="1">
            <a:spLocks noChangeArrowheads="1"/>
          </p:cNvSpPr>
          <p:nvPr/>
        </p:nvSpPr>
        <p:spPr bwMode="auto">
          <a:xfrm>
            <a:off x="5988050" y="3486150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63" name="Text Box 47"/>
          <p:cNvSpPr txBox="1">
            <a:spLocks noChangeArrowheads="1"/>
          </p:cNvSpPr>
          <p:nvPr/>
        </p:nvSpPr>
        <p:spPr bwMode="auto">
          <a:xfrm>
            <a:off x="5484813" y="348932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64" name="Text Box 48"/>
          <p:cNvSpPr txBox="1">
            <a:spLocks noChangeArrowheads="1"/>
          </p:cNvSpPr>
          <p:nvPr/>
        </p:nvSpPr>
        <p:spPr bwMode="auto">
          <a:xfrm>
            <a:off x="5819775" y="3141663"/>
            <a:ext cx="3698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8465" name="Rectangle 49"/>
          <p:cNvSpPr>
            <a:spLocks noChangeArrowheads="1"/>
          </p:cNvSpPr>
          <p:nvPr/>
        </p:nvSpPr>
        <p:spPr bwMode="auto">
          <a:xfrm>
            <a:off x="5827713" y="3222625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4</a:t>
            </a:r>
          </a:p>
        </p:txBody>
      </p:sp>
      <p:sp>
        <p:nvSpPr>
          <p:cNvPr id="828466" name="Line 50"/>
          <p:cNvSpPr>
            <a:spLocks noChangeShapeType="1"/>
          </p:cNvSpPr>
          <p:nvPr/>
        </p:nvSpPr>
        <p:spPr bwMode="auto">
          <a:xfrm flipH="1">
            <a:off x="4884738" y="2762250"/>
            <a:ext cx="188912" cy="427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7" name="Line 51"/>
          <p:cNvSpPr>
            <a:spLocks noChangeShapeType="1"/>
          </p:cNvSpPr>
          <p:nvPr/>
        </p:nvSpPr>
        <p:spPr bwMode="auto">
          <a:xfrm>
            <a:off x="5634038" y="2743200"/>
            <a:ext cx="257175" cy="450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8468" name="Group 52"/>
          <p:cNvGrpSpPr>
            <a:grpSpLocks/>
          </p:cNvGrpSpPr>
          <p:nvPr/>
        </p:nvGrpSpPr>
        <p:grpSpPr bwMode="auto">
          <a:xfrm>
            <a:off x="381000" y="3749675"/>
            <a:ext cx="1166813" cy="1181100"/>
            <a:chOff x="753" y="2362"/>
            <a:chExt cx="735" cy="744"/>
          </a:xfrm>
        </p:grpSpPr>
        <p:sp>
          <p:nvSpPr>
            <p:cNvPr id="828469" name="Line 53"/>
            <p:cNvSpPr>
              <a:spLocks noChangeShapeType="1"/>
            </p:cNvSpPr>
            <p:nvPr/>
          </p:nvSpPr>
          <p:spPr bwMode="auto">
            <a:xfrm flipH="1">
              <a:off x="1170" y="2362"/>
              <a:ext cx="119" cy="2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0" name="Rectangle 54"/>
            <p:cNvSpPr>
              <a:spLocks noChangeArrowheads="1"/>
            </p:cNvSpPr>
            <p:nvPr/>
          </p:nvSpPr>
          <p:spPr bwMode="auto">
            <a:xfrm>
              <a:off x="753" y="2626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1" name="Rectangle 55"/>
            <p:cNvSpPr>
              <a:spLocks noChangeArrowheads="1"/>
            </p:cNvSpPr>
            <p:nvPr/>
          </p:nvSpPr>
          <p:spPr bwMode="auto">
            <a:xfrm>
              <a:off x="790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2" name="Rectangle 56"/>
            <p:cNvSpPr>
              <a:spLocks noChangeArrowheads="1"/>
            </p:cNvSpPr>
            <p:nvPr/>
          </p:nvSpPr>
          <p:spPr bwMode="auto">
            <a:xfrm>
              <a:off x="1121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3" name="Text Box 57"/>
            <p:cNvSpPr txBox="1">
              <a:spLocks noChangeArrowheads="1"/>
            </p:cNvSpPr>
            <p:nvPr/>
          </p:nvSpPr>
          <p:spPr bwMode="auto">
            <a:xfrm>
              <a:off x="1117" y="2854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74" name="Text Box 58"/>
            <p:cNvSpPr txBox="1">
              <a:spLocks noChangeArrowheads="1"/>
            </p:cNvSpPr>
            <p:nvPr/>
          </p:nvSpPr>
          <p:spPr bwMode="auto">
            <a:xfrm>
              <a:off x="800" y="2856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75" name="Text Box 59"/>
            <p:cNvSpPr txBox="1">
              <a:spLocks noChangeArrowheads="1"/>
            </p:cNvSpPr>
            <p:nvPr/>
          </p:nvSpPr>
          <p:spPr bwMode="auto">
            <a:xfrm>
              <a:off x="1011" y="2637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28476" name="Rectangle 60"/>
            <p:cNvSpPr>
              <a:spLocks noChangeArrowheads="1"/>
            </p:cNvSpPr>
            <p:nvPr/>
          </p:nvSpPr>
          <p:spPr bwMode="auto">
            <a:xfrm>
              <a:off x="1016" y="2688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</p:grpSp>
      <p:sp>
        <p:nvSpPr>
          <p:cNvPr id="828477" name="Text Box 61"/>
          <p:cNvSpPr txBox="1">
            <a:spLocks noChangeArrowheads="1"/>
          </p:cNvSpPr>
          <p:nvPr/>
        </p:nvSpPr>
        <p:spPr bwMode="auto">
          <a:xfrm>
            <a:off x="73025" y="5919788"/>
            <a:ext cx="46307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Show the resulting heap after inserting a value of </a:t>
            </a:r>
            <a:r>
              <a:rPr lang="en-US">
                <a:solidFill>
                  <a:srgbClr val="FF3300"/>
                </a:solidFill>
              </a:rPr>
              <a:t>9</a:t>
            </a:r>
            <a:r>
              <a:rPr lang="en-US">
                <a:solidFill>
                  <a:schemeClr val="accent2"/>
                </a:solidFill>
              </a:rPr>
              <a:t>!</a:t>
            </a:r>
          </a:p>
        </p:txBody>
      </p:sp>
      <p:sp>
        <p:nvSpPr>
          <p:cNvPr id="828478" name="Rectangle 62"/>
          <p:cNvSpPr>
            <a:spLocks noChangeArrowheads="1"/>
          </p:cNvSpPr>
          <p:nvPr/>
        </p:nvSpPr>
        <p:spPr bwMode="auto">
          <a:xfrm>
            <a:off x="798513" y="42672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28488" name="Text Box 72"/>
          <p:cNvSpPr txBox="1">
            <a:spLocks noChangeArrowheads="1"/>
          </p:cNvSpPr>
          <p:nvPr/>
        </p:nvSpPr>
        <p:spPr bwMode="auto">
          <a:xfrm>
            <a:off x="3490913" y="1219200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12</a:t>
            </a:r>
          </a:p>
        </p:txBody>
      </p:sp>
      <p:sp>
        <p:nvSpPr>
          <p:cNvPr id="828496" name="Text Box 80"/>
          <p:cNvSpPr txBox="1">
            <a:spLocks noChangeArrowheads="1"/>
          </p:cNvSpPr>
          <p:nvPr/>
        </p:nvSpPr>
        <p:spPr bwMode="auto">
          <a:xfrm>
            <a:off x="4343400" y="4267200"/>
            <a:ext cx="44259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Create a new node in the left-most, bottom-most position possible (to ensure our tree stays </a:t>
            </a:r>
            <a:r>
              <a:rPr lang="en-US" i="1">
                <a:solidFill>
                  <a:srgbClr val="6600CC"/>
                </a:solidFill>
              </a:rPr>
              <a:t>complete</a:t>
            </a:r>
            <a:r>
              <a:rPr lang="en-US"/>
              <a:t>)</a:t>
            </a:r>
          </a:p>
        </p:txBody>
      </p:sp>
      <p:sp>
        <p:nvSpPr>
          <p:cNvPr id="828507" name="Text Box 91"/>
          <p:cNvSpPr txBox="1">
            <a:spLocks noChangeArrowheads="1"/>
          </p:cNvSpPr>
          <p:nvPr/>
        </p:nvSpPr>
        <p:spPr bwMode="auto">
          <a:xfrm>
            <a:off x="4356100" y="4292600"/>
            <a:ext cx="44259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Copy our new value, </a:t>
            </a:r>
            <a:r>
              <a:rPr lang="en-US">
                <a:solidFill>
                  <a:srgbClr val="FF3300"/>
                </a:solidFill>
              </a:rPr>
              <a:t>9</a:t>
            </a:r>
            <a:r>
              <a:rPr lang="en-US"/>
              <a:t>, into that new node.</a:t>
            </a:r>
          </a:p>
        </p:txBody>
      </p:sp>
      <p:sp>
        <p:nvSpPr>
          <p:cNvPr id="828508" name="Rectangle 92"/>
          <p:cNvSpPr>
            <a:spLocks noChangeArrowheads="1"/>
          </p:cNvSpPr>
          <p:nvPr/>
        </p:nvSpPr>
        <p:spPr bwMode="auto">
          <a:xfrm>
            <a:off x="3549650" y="62865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8509" name="Text Box 93"/>
          <p:cNvSpPr txBox="1">
            <a:spLocks noChangeArrowheads="1"/>
          </p:cNvSpPr>
          <p:nvPr/>
        </p:nvSpPr>
        <p:spPr bwMode="auto">
          <a:xfrm>
            <a:off x="3848100" y="4511675"/>
            <a:ext cx="49974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Repeat</a:t>
            </a:r>
            <a:r>
              <a:rPr lang="en-US"/>
              <a:t>: Compare our new value with the parent node’s value and swap if our new value is bigger.</a:t>
            </a:r>
          </a:p>
        </p:txBody>
      </p:sp>
      <p:sp>
        <p:nvSpPr>
          <p:cNvPr id="828510" name="Oval 94"/>
          <p:cNvSpPr>
            <a:spLocks noChangeArrowheads="1"/>
          </p:cNvSpPr>
          <p:nvPr/>
        </p:nvSpPr>
        <p:spPr bwMode="auto">
          <a:xfrm>
            <a:off x="2057400" y="41148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8512" name="AutoShape 96"/>
          <p:cNvCxnSpPr>
            <a:cxnSpLocks noChangeShapeType="1"/>
            <a:stCxn id="828510" idx="0"/>
            <a:endCxn id="828511" idx="6"/>
          </p:cNvCxnSpPr>
          <p:nvPr/>
        </p:nvCxnSpPr>
        <p:spPr bwMode="auto">
          <a:xfrm rot="5400000" flipH="1">
            <a:off x="1760537" y="3492501"/>
            <a:ext cx="741363" cy="461962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8515" name="Oval 99"/>
          <p:cNvSpPr>
            <a:spLocks noChangeArrowheads="1"/>
          </p:cNvSpPr>
          <p:nvPr/>
        </p:nvSpPr>
        <p:spPr bwMode="auto">
          <a:xfrm>
            <a:off x="1790700" y="20701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8516" name="AutoShape 100"/>
          <p:cNvCxnSpPr>
            <a:cxnSpLocks noChangeShapeType="1"/>
            <a:stCxn id="828514" idx="0"/>
            <a:endCxn id="828515" idx="2"/>
          </p:cNvCxnSpPr>
          <p:nvPr/>
        </p:nvCxnSpPr>
        <p:spPr bwMode="auto">
          <a:xfrm rot="16200000">
            <a:off x="1320800" y="2590800"/>
            <a:ext cx="703263" cy="195263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8517" name="Text Box 101"/>
          <p:cNvSpPr txBox="1">
            <a:spLocks noChangeArrowheads="1"/>
          </p:cNvSpPr>
          <p:nvPr/>
        </p:nvSpPr>
        <p:spPr bwMode="auto">
          <a:xfrm>
            <a:off x="3886200" y="4572000"/>
            <a:ext cx="4997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we’re done!</a:t>
            </a:r>
          </a:p>
        </p:txBody>
      </p:sp>
      <p:sp>
        <p:nvSpPr>
          <p:cNvPr id="828518" name="Line 102"/>
          <p:cNvSpPr>
            <a:spLocks noChangeShapeType="1"/>
          </p:cNvSpPr>
          <p:nvPr/>
        </p:nvSpPr>
        <p:spPr bwMode="auto">
          <a:xfrm flipH="1">
            <a:off x="2971800" y="4495800"/>
            <a:ext cx="16002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0" name="Text Box 24"/>
          <p:cNvSpPr txBox="1">
            <a:spLocks noChangeArrowheads="1"/>
          </p:cNvSpPr>
          <p:nvPr/>
        </p:nvSpPr>
        <p:spPr bwMode="auto">
          <a:xfrm>
            <a:off x="1423988" y="31623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28519" name="Oval 103"/>
          <p:cNvSpPr>
            <a:spLocks noChangeArrowheads="1"/>
          </p:cNvSpPr>
          <p:nvPr/>
        </p:nvSpPr>
        <p:spPr bwMode="auto">
          <a:xfrm>
            <a:off x="1778000" y="2044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520" name="Oval 104"/>
          <p:cNvSpPr>
            <a:spLocks noChangeArrowheads="1"/>
          </p:cNvSpPr>
          <p:nvPr/>
        </p:nvSpPr>
        <p:spPr bwMode="auto">
          <a:xfrm>
            <a:off x="3429000" y="1155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28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28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828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828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0.15555 -0.3074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28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78" y="-1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4444E-6 L 0.08333 0.1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828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750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555 -0.30741 L -0.23333 -0.4555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28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9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333 -0.45556 L -0.17639 -0.603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828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-7407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93 L -0.0559 0.14908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828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7" y="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439" grpId="0"/>
      <p:bldP spid="828511" grpId="0" animBg="1"/>
      <p:bldP spid="828511" grpId="1" animBg="1"/>
      <p:bldP spid="828514" grpId="0" animBg="1"/>
      <p:bldP spid="828514" grpId="1" animBg="1"/>
      <p:bldP spid="828452" grpId="0"/>
      <p:bldP spid="828496" grpId="0"/>
      <p:bldP spid="828496" grpId="1"/>
      <p:bldP spid="828507" grpId="0"/>
      <p:bldP spid="828507" grpId="1"/>
      <p:bldP spid="828508" grpId="0"/>
      <p:bldP spid="828508" grpId="1"/>
      <p:bldP spid="828508" grpId="2"/>
      <p:bldP spid="828509" grpId="0"/>
      <p:bldP spid="828509" grpId="1"/>
      <p:bldP spid="828510" grpId="0" animBg="1"/>
      <p:bldP spid="828510" grpId="1" animBg="1"/>
      <p:bldP spid="828515" grpId="0" animBg="1"/>
      <p:bldP spid="828515" grpId="1" animBg="1"/>
      <p:bldP spid="828517" grpId="0"/>
      <p:bldP spid="828518" grpId="0" animBg="1"/>
      <p:bldP spid="828518" grpId="1" animBg="1"/>
      <p:bldP spid="828440" grpId="0"/>
      <p:bldP spid="828519" grpId="0" animBg="1"/>
      <p:bldP spid="828519" grpId="1" animBg="1"/>
      <p:bldP spid="828520" grpId="0" animBg="1"/>
      <p:bldP spid="82852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36C9-A2B9-4EBC-9FE8-B2FD8FDD19CC}" type="slidenum">
              <a:rPr lang="en-US"/>
              <a:pPr/>
              <a:t>19</a:t>
            </a:fld>
            <a:endParaRPr lang="en-US"/>
          </a:p>
        </p:txBody>
      </p:sp>
      <p:pic>
        <p:nvPicPr>
          <p:cNvPr id="8550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3" t="14444" r="12291" b="12889"/>
          <a:stretch>
            <a:fillRect/>
          </a:stretch>
        </p:blipFill>
        <p:spPr bwMode="auto">
          <a:xfrm>
            <a:off x="0" y="1320800"/>
            <a:ext cx="9101138" cy="546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5045" name="Text Box 5"/>
          <p:cNvSpPr txBox="1">
            <a:spLocks noChangeArrowheads="1"/>
          </p:cNvSpPr>
          <p:nvPr/>
        </p:nvSpPr>
        <p:spPr bwMode="auto">
          <a:xfrm>
            <a:off x="685800" y="404813"/>
            <a:ext cx="719613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/>
              <a:t>And now, time for your favorite game!!!!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dirty="0"/>
              <a:t>Priority Queues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10DA6D4-A8EB-4E7D-9393-1371EE3F8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438" y="858129"/>
            <a:ext cx="3164218" cy="55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8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7FFD-E72E-49AB-9FF3-2980B0BD7CBA}" type="slidenum">
              <a:rPr lang="en-US"/>
              <a:pPr/>
              <a:t>20</a:t>
            </a:fld>
            <a:endParaRPr lang="en-US"/>
          </a:p>
        </p:txBody>
      </p:sp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783363" name="Text Box 3"/>
          <p:cNvSpPr txBox="1">
            <a:spLocks noChangeArrowheads="1"/>
          </p:cNvSpPr>
          <p:nvPr/>
        </p:nvSpPr>
        <p:spPr bwMode="auto">
          <a:xfrm>
            <a:off x="523875" y="935038"/>
            <a:ext cx="8270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</a:t>
            </a:r>
          </a:p>
          <a:p>
            <a:r>
              <a:rPr lang="en-US"/>
              <a:t>What data structure can we use to implement a heap?</a:t>
            </a:r>
          </a:p>
        </p:txBody>
      </p:sp>
      <p:sp>
        <p:nvSpPr>
          <p:cNvPr id="783496" name="Text Box 136"/>
          <p:cNvSpPr txBox="1">
            <a:spLocks noChangeArrowheads="1"/>
          </p:cNvSpPr>
          <p:nvPr/>
        </p:nvSpPr>
        <p:spPr bwMode="auto">
          <a:xfrm>
            <a:off x="0" y="1854200"/>
            <a:ext cx="44227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How about a classical </a:t>
            </a:r>
            <a:r>
              <a:rPr lang="en-US">
                <a:solidFill>
                  <a:schemeClr val="accent2"/>
                </a:solidFill>
              </a:rPr>
              <a:t>binary tree node</a:t>
            </a:r>
            <a:r>
              <a:rPr lang="en-US">
                <a:solidFill>
                  <a:schemeClr val="tx1"/>
                </a:solidFill>
              </a:rPr>
              <a:t> with links?</a:t>
            </a:r>
          </a:p>
        </p:txBody>
      </p:sp>
      <p:sp>
        <p:nvSpPr>
          <p:cNvPr id="783497" name="Text Box 137"/>
          <p:cNvSpPr txBox="1">
            <a:spLocks noChangeArrowheads="1"/>
          </p:cNvSpPr>
          <p:nvPr/>
        </p:nvSpPr>
        <p:spPr bwMode="auto">
          <a:xfrm>
            <a:off x="631825" y="2747963"/>
            <a:ext cx="2628900" cy="1657350"/>
          </a:xfrm>
          <a:prstGeom prst="rect">
            <a:avLst/>
          </a:prstGeom>
          <a:solidFill>
            <a:srgbClr val="FFEFFF"/>
          </a:solidFill>
          <a:ln w="412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struct node</a:t>
            </a:r>
          </a:p>
          <a:p>
            <a:pPr algn="l"/>
            <a:r>
              <a:rPr lang="en-US" sz="2000"/>
              <a:t>{</a:t>
            </a:r>
          </a:p>
          <a:p>
            <a:pPr algn="l"/>
            <a:r>
              <a:rPr lang="en-US" sz="2000"/>
              <a:t>   int value;</a:t>
            </a:r>
          </a:p>
          <a:p>
            <a:pPr algn="l"/>
            <a:r>
              <a:rPr lang="en-US" sz="2000"/>
              <a:t>   node *left, *right;</a:t>
            </a:r>
          </a:p>
          <a:p>
            <a:pPr algn="l"/>
            <a:r>
              <a:rPr lang="en-US" sz="2000"/>
              <a:t>};</a:t>
            </a:r>
          </a:p>
        </p:txBody>
      </p:sp>
      <p:sp>
        <p:nvSpPr>
          <p:cNvPr id="783498" name="Text Box 138"/>
          <p:cNvSpPr txBox="1">
            <a:spLocks noChangeArrowheads="1"/>
          </p:cNvSpPr>
          <p:nvPr/>
        </p:nvSpPr>
        <p:spPr bwMode="auto">
          <a:xfrm>
            <a:off x="4165600" y="1844675"/>
            <a:ext cx="47275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Hmmm… But this has some </a:t>
            </a:r>
            <a:r>
              <a:rPr lang="en-US">
                <a:solidFill>
                  <a:schemeClr val="accent2"/>
                </a:solidFill>
              </a:rPr>
              <a:t>challenges</a:t>
            </a:r>
            <a:r>
              <a:rPr lang="en-US">
                <a:solidFill>
                  <a:schemeClr val="tx1"/>
                </a:solidFill>
              </a:rPr>
              <a:t>.  What are they?</a:t>
            </a:r>
          </a:p>
        </p:txBody>
      </p:sp>
      <p:sp>
        <p:nvSpPr>
          <p:cNvPr id="783499" name="Text Box 139"/>
          <p:cNvSpPr txBox="1">
            <a:spLocks noChangeArrowheads="1"/>
          </p:cNvSpPr>
          <p:nvPr/>
        </p:nvSpPr>
        <p:spPr bwMode="auto">
          <a:xfrm>
            <a:off x="533400" y="4619625"/>
            <a:ext cx="8270875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It’s not easy to locate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bottom-most, right-most</a:t>
            </a:r>
            <a:r>
              <a:rPr lang="en-US" sz="2000">
                <a:latin typeface="Comic Sans MS" pitchFamily="66" charset="0"/>
              </a:rPr>
              <a:t> node during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extraction</a:t>
            </a:r>
            <a:r>
              <a:rPr lang="en-US" sz="2000">
                <a:latin typeface="Comic Sans MS" pitchFamily="66" charset="0"/>
              </a:rPr>
              <a:t>.</a:t>
            </a:r>
          </a:p>
          <a:p>
            <a:pPr>
              <a:buFontTx/>
              <a:buAutoNum type="arabicPeriod"/>
            </a:pPr>
            <a:endParaRPr lang="en-US" sz="1000"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It’s not easy to locate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bottom-most, left-most</a:t>
            </a:r>
            <a:r>
              <a:rPr lang="en-US" sz="2000">
                <a:latin typeface="Comic Sans MS" pitchFamily="66" charset="0"/>
              </a:rPr>
              <a:t> open spot to insert a new node during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insertion</a:t>
            </a:r>
            <a:r>
              <a:rPr lang="en-US" sz="2000">
                <a:latin typeface="Comic Sans MS" pitchFamily="66" charset="0"/>
              </a:rPr>
              <a:t>!</a:t>
            </a:r>
          </a:p>
          <a:p>
            <a:pPr>
              <a:buFontTx/>
              <a:buAutoNum type="arabicPeriod"/>
            </a:pPr>
            <a:endParaRPr lang="en-US" sz="1000"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It’s not easy to locate a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node’s parent</a:t>
            </a:r>
            <a:r>
              <a:rPr lang="en-US" sz="2000">
                <a:latin typeface="Comic Sans MS" pitchFamily="66" charset="0"/>
              </a:rPr>
              <a:t> to do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reheapification</a:t>
            </a:r>
            <a:r>
              <a:rPr lang="en-US" sz="2000">
                <a:latin typeface="Comic Sans MS" pitchFamily="66" charset="0"/>
              </a:rPr>
              <a:t> swaps.</a:t>
            </a:r>
          </a:p>
        </p:txBody>
      </p:sp>
      <p:pic>
        <p:nvPicPr>
          <p:cNvPr id="783582" name="Picture 2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667000"/>
            <a:ext cx="2035175" cy="17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3583" name="Oval 223"/>
          <p:cNvSpPr>
            <a:spLocks noChangeArrowheads="1"/>
          </p:cNvSpPr>
          <p:nvPr/>
        </p:nvSpPr>
        <p:spPr bwMode="auto">
          <a:xfrm>
            <a:off x="5664200" y="3721100"/>
            <a:ext cx="1066800" cy="10668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3584" name="Line 224"/>
          <p:cNvSpPr>
            <a:spLocks noChangeShapeType="1"/>
          </p:cNvSpPr>
          <p:nvPr/>
        </p:nvSpPr>
        <p:spPr bwMode="auto">
          <a:xfrm flipH="1" flipV="1">
            <a:off x="7010400" y="4267200"/>
            <a:ext cx="762000" cy="2286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3585" name="Line 225"/>
          <p:cNvSpPr>
            <a:spLocks noChangeShapeType="1"/>
          </p:cNvSpPr>
          <p:nvPr/>
        </p:nvSpPr>
        <p:spPr bwMode="auto">
          <a:xfrm flipH="1" flipV="1">
            <a:off x="5765800" y="3530600"/>
            <a:ext cx="469900" cy="6096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3586" name="Line 226"/>
          <p:cNvSpPr>
            <a:spLocks noChangeShapeType="1"/>
          </p:cNvSpPr>
          <p:nvPr/>
        </p:nvSpPr>
        <p:spPr bwMode="auto">
          <a:xfrm flipV="1">
            <a:off x="5778500" y="2933700"/>
            <a:ext cx="292100" cy="5461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3496" grpId="0"/>
      <p:bldP spid="783497" grpId="0" animBg="1"/>
      <p:bldP spid="783498" grpId="0"/>
      <p:bldP spid="783499" grpId="0" uiExpand="1" build="p"/>
      <p:bldP spid="783583" grpId="0" animBg="1"/>
      <p:bldP spid="783583" grpId="1" animBg="1"/>
      <p:bldP spid="783584" grpId="0" animBg="1"/>
      <p:bldP spid="783584" grpId="1" animBg="1"/>
      <p:bldP spid="783585" grpId="0" animBg="1"/>
      <p:bldP spid="783585" grpId="1" animBg="1"/>
      <p:bldP spid="783586" grpId="0" animBg="1"/>
      <p:bldP spid="78358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CBBE-BA84-488A-AAB1-E086E4716368}" type="slidenum">
              <a:rPr lang="en-US"/>
              <a:pPr/>
              <a:t>21</a:t>
            </a:fld>
            <a:endParaRPr lang="en-US"/>
          </a:p>
        </p:txBody>
      </p:sp>
      <p:sp>
        <p:nvSpPr>
          <p:cNvPr id="83251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2517" name="Text Box 5"/>
          <p:cNvSpPr txBox="1">
            <a:spLocks noChangeArrowheads="1"/>
          </p:cNvSpPr>
          <p:nvPr/>
        </p:nvSpPr>
        <p:spPr bwMode="auto">
          <a:xfrm>
            <a:off x="523875" y="935038"/>
            <a:ext cx="42132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Perhaps there’s some better data structure we could use…</a:t>
            </a:r>
          </a:p>
        </p:txBody>
      </p:sp>
      <p:sp>
        <p:nvSpPr>
          <p:cNvPr id="832573" name="Text Box 61"/>
          <p:cNvSpPr txBox="1">
            <a:spLocks noChangeArrowheads="1"/>
          </p:cNvSpPr>
          <p:nvPr/>
        </p:nvSpPr>
        <p:spPr bwMode="auto">
          <a:xfrm>
            <a:off x="4648200" y="1066800"/>
            <a:ext cx="42132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Hmmmm. What about an array?</a:t>
            </a:r>
          </a:p>
        </p:txBody>
      </p:sp>
      <p:sp>
        <p:nvSpPr>
          <p:cNvPr id="832574" name="Rectangle 62"/>
          <p:cNvSpPr>
            <a:spLocks noChangeArrowheads="1"/>
          </p:cNvSpPr>
          <p:nvPr/>
        </p:nvSpPr>
        <p:spPr bwMode="auto">
          <a:xfrm>
            <a:off x="576263" y="45831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75" name="Rectangle 63"/>
          <p:cNvSpPr>
            <a:spLocks noChangeArrowheads="1"/>
          </p:cNvSpPr>
          <p:nvPr/>
        </p:nvSpPr>
        <p:spPr bwMode="auto">
          <a:xfrm>
            <a:off x="614363" y="49482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76" name="Rectangle 64"/>
          <p:cNvSpPr>
            <a:spLocks noChangeArrowheads="1"/>
          </p:cNvSpPr>
          <p:nvPr/>
        </p:nvSpPr>
        <p:spPr bwMode="auto">
          <a:xfrm>
            <a:off x="958850" y="49482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0" name="Rectangle 78"/>
          <p:cNvSpPr>
            <a:spLocks noChangeArrowheads="1"/>
          </p:cNvSpPr>
          <p:nvPr/>
        </p:nvSpPr>
        <p:spPr bwMode="auto">
          <a:xfrm>
            <a:off x="1971675" y="2963863"/>
            <a:ext cx="728663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1" name="Rectangle 79"/>
          <p:cNvSpPr>
            <a:spLocks noChangeArrowheads="1"/>
          </p:cNvSpPr>
          <p:nvPr/>
        </p:nvSpPr>
        <p:spPr bwMode="auto">
          <a:xfrm>
            <a:off x="20113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2" name="Rectangle 80"/>
          <p:cNvSpPr>
            <a:spLocks noChangeArrowheads="1"/>
          </p:cNvSpPr>
          <p:nvPr/>
        </p:nvSpPr>
        <p:spPr bwMode="auto">
          <a:xfrm>
            <a:off x="23542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3" name="Text Box 81"/>
          <p:cNvSpPr txBox="1">
            <a:spLocks noChangeArrowheads="1"/>
          </p:cNvSpPr>
          <p:nvPr/>
        </p:nvSpPr>
        <p:spPr bwMode="auto">
          <a:xfrm>
            <a:off x="2298700" y="329723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2594" name="Text Box 82"/>
          <p:cNvSpPr txBox="1">
            <a:spLocks noChangeArrowheads="1"/>
          </p:cNvSpPr>
          <p:nvPr/>
        </p:nvSpPr>
        <p:spPr bwMode="auto">
          <a:xfrm>
            <a:off x="1970088" y="330358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2595" name="Rectangle 83"/>
          <p:cNvSpPr>
            <a:spLocks noChangeArrowheads="1"/>
          </p:cNvSpPr>
          <p:nvPr/>
        </p:nvSpPr>
        <p:spPr bwMode="auto">
          <a:xfrm>
            <a:off x="900113" y="3760788"/>
            <a:ext cx="728662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6" name="Rectangle 84"/>
          <p:cNvSpPr>
            <a:spLocks noChangeArrowheads="1"/>
          </p:cNvSpPr>
          <p:nvPr/>
        </p:nvSpPr>
        <p:spPr bwMode="auto">
          <a:xfrm>
            <a:off x="9398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7" name="Rectangle 85"/>
          <p:cNvSpPr>
            <a:spLocks noChangeArrowheads="1"/>
          </p:cNvSpPr>
          <p:nvPr/>
        </p:nvSpPr>
        <p:spPr bwMode="auto">
          <a:xfrm>
            <a:off x="12827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9" name="Line 87"/>
          <p:cNvSpPr>
            <a:spLocks noChangeShapeType="1"/>
          </p:cNvSpPr>
          <p:nvPr/>
        </p:nvSpPr>
        <p:spPr bwMode="auto">
          <a:xfrm flipH="1">
            <a:off x="1441450" y="3402013"/>
            <a:ext cx="608013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0" name="Rectangle 88"/>
          <p:cNvSpPr>
            <a:spLocks noChangeArrowheads="1"/>
          </p:cNvSpPr>
          <p:nvPr/>
        </p:nvSpPr>
        <p:spPr bwMode="auto">
          <a:xfrm>
            <a:off x="3062288" y="3752850"/>
            <a:ext cx="728662" cy="614363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1" name="Rectangle 89"/>
          <p:cNvSpPr>
            <a:spLocks noChangeArrowheads="1"/>
          </p:cNvSpPr>
          <p:nvPr/>
        </p:nvSpPr>
        <p:spPr bwMode="auto">
          <a:xfrm>
            <a:off x="3101975" y="41211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2" name="Rectangle 90"/>
          <p:cNvSpPr>
            <a:spLocks noChangeArrowheads="1"/>
          </p:cNvSpPr>
          <p:nvPr/>
        </p:nvSpPr>
        <p:spPr bwMode="auto">
          <a:xfrm>
            <a:off x="3446463" y="41211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3" name="Text Box 91"/>
          <p:cNvSpPr txBox="1">
            <a:spLocks noChangeArrowheads="1"/>
          </p:cNvSpPr>
          <p:nvPr/>
        </p:nvSpPr>
        <p:spPr bwMode="auto">
          <a:xfrm>
            <a:off x="3246438" y="384333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10</a:t>
            </a:r>
          </a:p>
        </p:txBody>
      </p:sp>
      <p:sp>
        <p:nvSpPr>
          <p:cNvPr id="832604" name="Rectangle 92"/>
          <p:cNvSpPr>
            <a:spLocks noChangeArrowheads="1"/>
          </p:cNvSpPr>
          <p:nvPr/>
        </p:nvSpPr>
        <p:spPr bwMode="auto">
          <a:xfrm>
            <a:off x="2381250" y="3340100"/>
            <a:ext cx="257175" cy="161925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5" name="Line 93"/>
          <p:cNvSpPr>
            <a:spLocks noChangeShapeType="1"/>
          </p:cNvSpPr>
          <p:nvPr/>
        </p:nvSpPr>
        <p:spPr bwMode="auto">
          <a:xfrm>
            <a:off x="2589213" y="3444875"/>
            <a:ext cx="565150" cy="319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6" name="Rectangle 94"/>
          <p:cNvSpPr>
            <a:spLocks noChangeArrowheads="1"/>
          </p:cNvSpPr>
          <p:nvPr/>
        </p:nvSpPr>
        <p:spPr bwMode="auto">
          <a:xfrm>
            <a:off x="952500" y="4138613"/>
            <a:ext cx="288925" cy="17145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7" name="Line 95"/>
          <p:cNvSpPr>
            <a:spLocks noChangeShapeType="1"/>
          </p:cNvSpPr>
          <p:nvPr/>
        </p:nvSpPr>
        <p:spPr bwMode="auto">
          <a:xfrm flipH="1">
            <a:off x="974725" y="4224338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9" name="Rectangle 97"/>
          <p:cNvSpPr>
            <a:spLocks noChangeArrowheads="1"/>
          </p:cNvSpPr>
          <p:nvPr/>
        </p:nvSpPr>
        <p:spPr bwMode="auto">
          <a:xfrm>
            <a:off x="1390650" y="4576763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0" name="Rectangle 98"/>
          <p:cNvSpPr>
            <a:spLocks noChangeArrowheads="1"/>
          </p:cNvSpPr>
          <p:nvPr/>
        </p:nvSpPr>
        <p:spPr bwMode="auto">
          <a:xfrm>
            <a:off x="1409700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1" name="Rectangle 99"/>
          <p:cNvSpPr>
            <a:spLocks noChangeArrowheads="1"/>
          </p:cNvSpPr>
          <p:nvPr/>
        </p:nvSpPr>
        <p:spPr bwMode="auto">
          <a:xfrm>
            <a:off x="1755775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2" name="Text Box 100"/>
          <p:cNvSpPr txBox="1">
            <a:spLocks noChangeArrowheads="1"/>
          </p:cNvSpPr>
          <p:nvPr/>
        </p:nvSpPr>
        <p:spPr bwMode="auto">
          <a:xfrm>
            <a:off x="1701800" y="49085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13" name="Text Box 101"/>
          <p:cNvSpPr txBox="1">
            <a:spLocks noChangeArrowheads="1"/>
          </p:cNvSpPr>
          <p:nvPr/>
        </p:nvSpPr>
        <p:spPr bwMode="auto">
          <a:xfrm>
            <a:off x="1333500" y="49022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15" name="Line 103"/>
          <p:cNvSpPr>
            <a:spLocks noChangeShapeType="1"/>
          </p:cNvSpPr>
          <p:nvPr/>
        </p:nvSpPr>
        <p:spPr bwMode="auto">
          <a:xfrm>
            <a:off x="1474788" y="4208463"/>
            <a:ext cx="169862" cy="377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6" name="Rectangle 104"/>
          <p:cNvSpPr>
            <a:spLocks noChangeArrowheads="1"/>
          </p:cNvSpPr>
          <p:nvPr/>
        </p:nvSpPr>
        <p:spPr bwMode="auto">
          <a:xfrm>
            <a:off x="1665288" y="4659313"/>
            <a:ext cx="249237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2</a:t>
            </a:r>
          </a:p>
        </p:txBody>
      </p:sp>
      <p:sp>
        <p:nvSpPr>
          <p:cNvPr id="832617" name="Rectangle 105"/>
          <p:cNvSpPr>
            <a:spLocks noChangeArrowheads="1"/>
          </p:cNvSpPr>
          <p:nvPr/>
        </p:nvSpPr>
        <p:spPr bwMode="auto">
          <a:xfrm>
            <a:off x="1155700" y="3844925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7</a:t>
            </a:r>
          </a:p>
        </p:txBody>
      </p:sp>
      <p:sp>
        <p:nvSpPr>
          <p:cNvPr id="832618" name="Rectangle 106"/>
          <p:cNvSpPr>
            <a:spLocks noChangeArrowheads="1"/>
          </p:cNvSpPr>
          <p:nvPr/>
        </p:nvSpPr>
        <p:spPr bwMode="auto">
          <a:xfrm>
            <a:off x="2657475" y="45704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9" name="Rectangle 107"/>
          <p:cNvSpPr>
            <a:spLocks noChangeArrowheads="1"/>
          </p:cNvSpPr>
          <p:nvPr/>
        </p:nvSpPr>
        <p:spPr bwMode="auto">
          <a:xfrm>
            <a:off x="2695575" y="49355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0" name="Rectangle 108"/>
          <p:cNvSpPr>
            <a:spLocks noChangeArrowheads="1"/>
          </p:cNvSpPr>
          <p:nvPr/>
        </p:nvSpPr>
        <p:spPr bwMode="auto">
          <a:xfrm>
            <a:off x="3040063" y="49355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1" name="Text Box 109"/>
          <p:cNvSpPr txBox="1">
            <a:spLocks noChangeArrowheads="1"/>
          </p:cNvSpPr>
          <p:nvPr/>
        </p:nvSpPr>
        <p:spPr bwMode="auto">
          <a:xfrm>
            <a:off x="29718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22" name="Text Box 110"/>
          <p:cNvSpPr txBox="1">
            <a:spLocks noChangeArrowheads="1"/>
          </p:cNvSpPr>
          <p:nvPr/>
        </p:nvSpPr>
        <p:spPr bwMode="auto">
          <a:xfrm>
            <a:off x="26289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23" name="Text Box 111"/>
          <p:cNvSpPr txBox="1">
            <a:spLocks noChangeArrowheads="1"/>
          </p:cNvSpPr>
          <p:nvPr/>
        </p:nvSpPr>
        <p:spPr bwMode="auto">
          <a:xfrm>
            <a:off x="2925763" y="4659313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32624" name="Rectangle 112"/>
          <p:cNvSpPr>
            <a:spLocks noChangeArrowheads="1"/>
          </p:cNvSpPr>
          <p:nvPr/>
        </p:nvSpPr>
        <p:spPr bwMode="auto">
          <a:xfrm>
            <a:off x="3462338" y="4564063"/>
            <a:ext cx="728662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5" name="Rectangle 113"/>
          <p:cNvSpPr>
            <a:spLocks noChangeArrowheads="1"/>
          </p:cNvSpPr>
          <p:nvPr/>
        </p:nvSpPr>
        <p:spPr bwMode="auto">
          <a:xfrm>
            <a:off x="3502025" y="494506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6" name="Rectangle 114"/>
          <p:cNvSpPr>
            <a:spLocks noChangeArrowheads="1"/>
          </p:cNvSpPr>
          <p:nvPr/>
        </p:nvSpPr>
        <p:spPr bwMode="auto">
          <a:xfrm>
            <a:off x="3846513" y="4945063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7" name="Text Box 115"/>
          <p:cNvSpPr txBox="1">
            <a:spLocks noChangeArrowheads="1"/>
          </p:cNvSpPr>
          <p:nvPr/>
        </p:nvSpPr>
        <p:spPr bwMode="auto">
          <a:xfrm>
            <a:off x="3784600" y="4870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28" name="Text Box 116"/>
          <p:cNvSpPr txBox="1">
            <a:spLocks noChangeArrowheads="1"/>
          </p:cNvSpPr>
          <p:nvPr/>
        </p:nvSpPr>
        <p:spPr bwMode="auto">
          <a:xfrm>
            <a:off x="34290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30" name="Rectangle 118"/>
          <p:cNvSpPr>
            <a:spLocks noChangeArrowheads="1"/>
          </p:cNvSpPr>
          <p:nvPr/>
        </p:nvSpPr>
        <p:spPr bwMode="auto">
          <a:xfrm>
            <a:off x="3736975" y="4646613"/>
            <a:ext cx="250825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4</a:t>
            </a:r>
          </a:p>
        </p:txBody>
      </p:sp>
      <p:sp>
        <p:nvSpPr>
          <p:cNvPr id="832631" name="Line 119"/>
          <p:cNvSpPr>
            <a:spLocks noChangeShapeType="1"/>
          </p:cNvSpPr>
          <p:nvPr/>
        </p:nvSpPr>
        <p:spPr bwMode="auto">
          <a:xfrm flipH="1">
            <a:off x="3117850" y="4259263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2" name="Line 120"/>
          <p:cNvSpPr>
            <a:spLocks noChangeShapeType="1"/>
          </p:cNvSpPr>
          <p:nvPr/>
        </p:nvSpPr>
        <p:spPr bwMode="auto">
          <a:xfrm>
            <a:off x="3609975" y="4243388"/>
            <a:ext cx="16827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4" name="Line 122"/>
          <p:cNvSpPr>
            <a:spLocks noChangeShapeType="1"/>
          </p:cNvSpPr>
          <p:nvPr/>
        </p:nvSpPr>
        <p:spPr bwMode="auto">
          <a:xfrm flipH="1">
            <a:off x="595313" y="5089525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5" name="Rectangle 123"/>
          <p:cNvSpPr>
            <a:spLocks noChangeArrowheads="1"/>
          </p:cNvSpPr>
          <p:nvPr/>
        </p:nvSpPr>
        <p:spPr bwMode="auto">
          <a:xfrm>
            <a:off x="160338" y="5441950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6" name="Rectangle 124"/>
          <p:cNvSpPr>
            <a:spLocks noChangeArrowheads="1"/>
          </p:cNvSpPr>
          <p:nvPr/>
        </p:nvSpPr>
        <p:spPr bwMode="auto">
          <a:xfrm>
            <a:off x="198438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7" name="Rectangle 125"/>
          <p:cNvSpPr>
            <a:spLocks noChangeArrowheads="1"/>
          </p:cNvSpPr>
          <p:nvPr/>
        </p:nvSpPr>
        <p:spPr bwMode="auto">
          <a:xfrm>
            <a:off x="544513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8" name="Text Box 126"/>
          <p:cNvSpPr txBox="1">
            <a:spLocks noChangeArrowheads="1"/>
          </p:cNvSpPr>
          <p:nvPr/>
        </p:nvSpPr>
        <p:spPr bwMode="auto">
          <a:xfrm>
            <a:off x="474663" y="5756275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39" name="Text Box 127"/>
          <p:cNvSpPr txBox="1">
            <a:spLocks noChangeArrowheads="1"/>
          </p:cNvSpPr>
          <p:nvPr/>
        </p:nvSpPr>
        <p:spPr bwMode="auto">
          <a:xfrm>
            <a:off x="106363" y="5759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41" name="Rectangle 129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2</a:t>
            </a:r>
          </a:p>
        </p:txBody>
      </p:sp>
      <p:sp>
        <p:nvSpPr>
          <p:cNvPr id="832642" name="Rectangle 130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32643" name="Text Box 131"/>
          <p:cNvSpPr txBox="1">
            <a:spLocks noChangeArrowheads="1"/>
          </p:cNvSpPr>
          <p:nvPr/>
        </p:nvSpPr>
        <p:spPr bwMode="auto">
          <a:xfrm>
            <a:off x="2203450" y="3040063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12</a:t>
            </a:r>
          </a:p>
        </p:txBody>
      </p:sp>
      <p:sp>
        <p:nvSpPr>
          <p:cNvPr id="832649" name="Text Box 137"/>
          <p:cNvSpPr txBox="1">
            <a:spLocks noChangeArrowheads="1"/>
          </p:cNvSpPr>
          <p:nvPr/>
        </p:nvSpPr>
        <p:spPr bwMode="auto">
          <a:xfrm>
            <a:off x="844550" y="4675188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32654" name="Text Box 142"/>
          <p:cNvSpPr txBox="1">
            <a:spLocks noChangeArrowheads="1"/>
          </p:cNvSpPr>
          <p:nvPr/>
        </p:nvSpPr>
        <p:spPr bwMode="auto">
          <a:xfrm>
            <a:off x="4724400" y="2057400"/>
            <a:ext cx="42132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Well, we know that each level of our tree has 2x the number of nodes of the previous level</a:t>
            </a:r>
            <a:r>
              <a:rPr lang="en-US">
                <a:solidFill>
                  <a:srgbClr val="6600CC"/>
                </a:solidFill>
              </a:rPr>
              <a:t>*</a:t>
            </a:r>
            <a:r>
              <a:rPr lang="en-US"/>
              <a:t>.</a:t>
            </a:r>
          </a:p>
        </p:txBody>
      </p:sp>
      <p:sp>
        <p:nvSpPr>
          <p:cNvPr id="832655" name="Text Box 143"/>
          <p:cNvSpPr txBox="1">
            <a:spLocks noChangeArrowheads="1"/>
          </p:cNvSpPr>
          <p:nvPr/>
        </p:nvSpPr>
        <p:spPr bwMode="auto">
          <a:xfrm>
            <a:off x="5092700" y="4298950"/>
            <a:ext cx="3708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what if we just copy our nodes a level at a time into an </a:t>
            </a:r>
            <a:r>
              <a:rPr lang="en-US">
                <a:solidFill>
                  <a:srgbClr val="6600CC"/>
                </a:solidFill>
              </a:rPr>
              <a:t>array</a:t>
            </a:r>
            <a:r>
              <a:rPr lang="en-US"/>
              <a:t>??? </a:t>
            </a:r>
          </a:p>
        </p:txBody>
      </p:sp>
      <p:sp>
        <p:nvSpPr>
          <p:cNvPr id="832656" name="Text Box 144"/>
          <p:cNvSpPr txBox="1">
            <a:spLocks noChangeArrowheads="1"/>
          </p:cNvSpPr>
          <p:nvPr/>
        </p:nvSpPr>
        <p:spPr bwMode="auto">
          <a:xfrm>
            <a:off x="4851400" y="6426200"/>
            <a:ext cx="4213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* Except for the last level…</a:t>
            </a:r>
          </a:p>
        </p:txBody>
      </p:sp>
      <p:sp>
        <p:nvSpPr>
          <p:cNvPr id="832658" name="Line 146"/>
          <p:cNvSpPr>
            <a:spLocks noChangeShapeType="1"/>
          </p:cNvSpPr>
          <p:nvPr/>
        </p:nvSpPr>
        <p:spPr bwMode="auto">
          <a:xfrm flipH="1" flipV="1">
            <a:off x="1244600" y="5753100"/>
            <a:ext cx="4089400" cy="800100"/>
          </a:xfrm>
          <a:prstGeom prst="line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59" name="Text Box 147"/>
          <p:cNvSpPr txBox="1">
            <a:spLocks noChangeArrowheads="1"/>
          </p:cNvSpPr>
          <p:nvPr/>
        </p:nvSpPr>
        <p:spPr bwMode="auto">
          <a:xfrm>
            <a:off x="8636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3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832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832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8326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8326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-0.46945 -0.5018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32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72" y="-2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517" grpId="0"/>
      <p:bldP spid="832573" grpId="0"/>
      <p:bldP spid="832573" grpId="1"/>
      <p:bldP spid="832654" grpId="0"/>
      <p:bldP spid="832654" grpId="1"/>
      <p:bldP spid="832655" grpId="0"/>
      <p:bldP spid="832655" grpId="1"/>
      <p:bldP spid="832656" grpId="0"/>
      <p:bldP spid="832656" grpId="1"/>
      <p:bldP spid="832658" grpId="0" animBg="1"/>
      <p:bldP spid="83265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0660-FD91-429A-A710-8F2446158F36}" type="slidenum">
              <a:rPr lang="en-US"/>
              <a:pPr/>
              <a:t>22</a:t>
            </a:fld>
            <a:endParaRPr lang="en-US"/>
          </a:p>
        </p:txBody>
      </p:sp>
      <p:grpSp>
        <p:nvGrpSpPr>
          <p:cNvPr id="834653" name="Group 93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34636" name="Text Box 76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34651" name="Group 91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34637" name="Group 77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34630" name="Rectangle 70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1" name="Rectangle 71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2" name="Rectangle 72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3" name="Rectangle 73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4" name="Rectangle 74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4638" name="Group 78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34639" name="Rectangle 79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0" name="Rectangle 80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1" name="Rectangle 81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2" name="Rectangle 82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3" name="Rectangle 83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4644" name="Group 84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34645" name="Rectangle 85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6" name="Rectangle 86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7" name="Rectangle 87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8" name="Rectangle 88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9" name="Rectangle 89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34652" name="Rectangle 92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4565" name="Rectangle 5"/>
          <p:cNvSpPr>
            <a:spLocks noChangeArrowheads="1"/>
          </p:cNvSpPr>
          <p:nvPr/>
        </p:nvSpPr>
        <p:spPr bwMode="auto">
          <a:xfrm>
            <a:off x="576263" y="45831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66" name="Rectangle 6"/>
          <p:cNvSpPr>
            <a:spLocks noChangeArrowheads="1"/>
          </p:cNvSpPr>
          <p:nvPr/>
        </p:nvSpPr>
        <p:spPr bwMode="auto">
          <a:xfrm>
            <a:off x="614363" y="49482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67" name="Rectangle 7"/>
          <p:cNvSpPr>
            <a:spLocks noChangeArrowheads="1"/>
          </p:cNvSpPr>
          <p:nvPr/>
        </p:nvSpPr>
        <p:spPr bwMode="auto">
          <a:xfrm>
            <a:off x="958850" y="49482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5" name="Rectangle 15"/>
          <p:cNvSpPr>
            <a:spLocks noChangeArrowheads="1"/>
          </p:cNvSpPr>
          <p:nvPr/>
        </p:nvSpPr>
        <p:spPr bwMode="auto">
          <a:xfrm>
            <a:off x="1971675" y="2963863"/>
            <a:ext cx="728663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6" name="Rectangle 16"/>
          <p:cNvSpPr>
            <a:spLocks noChangeArrowheads="1"/>
          </p:cNvSpPr>
          <p:nvPr/>
        </p:nvSpPr>
        <p:spPr bwMode="auto">
          <a:xfrm>
            <a:off x="20113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7" name="Rectangle 17"/>
          <p:cNvSpPr>
            <a:spLocks noChangeArrowheads="1"/>
          </p:cNvSpPr>
          <p:nvPr/>
        </p:nvSpPr>
        <p:spPr bwMode="auto">
          <a:xfrm>
            <a:off x="23542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8" name="Text Box 18"/>
          <p:cNvSpPr txBox="1">
            <a:spLocks noChangeArrowheads="1"/>
          </p:cNvSpPr>
          <p:nvPr/>
        </p:nvSpPr>
        <p:spPr bwMode="auto">
          <a:xfrm>
            <a:off x="2298700" y="329723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4579" name="Text Box 19"/>
          <p:cNvSpPr txBox="1">
            <a:spLocks noChangeArrowheads="1"/>
          </p:cNvSpPr>
          <p:nvPr/>
        </p:nvSpPr>
        <p:spPr bwMode="auto">
          <a:xfrm>
            <a:off x="1970088" y="330358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4580" name="Rectangle 20"/>
          <p:cNvSpPr>
            <a:spLocks noChangeArrowheads="1"/>
          </p:cNvSpPr>
          <p:nvPr/>
        </p:nvSpPr>
        <p:spPr bwMode="auto">
          <a:xfrm>
            <a:off x="900113" y="3760788"/>
            <a:ext cx="728662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1" name="Rectangle 21"/>
          <p:cNvSpPr>
            <a:spLocks noChangeArrowheads="1"/>
          </p:cNvSpPr>
          <p:nvPr/>
        </p:nvSpPr>
        <p:spPr bwMode="auto">
          <a:xfrm>
            <a:off x="9398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2" name="Rectangle 22"/>
          <p:cNvSpPr>
            <a:spLocks noChangeArrowheads="1"/>
          </p:cNvSpPr>
          <p:nvPr/>
        </p:nvSpPr>
        <p:spPr bwMode="auto">
          <a:xfrm>
            <a:off x="12827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3" name="Line 23"/>
          <p:cNvSpPr>
            <a:spLocks noChangeShapeType="1"/>
          </p:cNvSpPr>
          <p:nvPr/>
        </p:nvSpPr>
        <p:spPr bwMode="auto">
          <a:xfrm flipH="1">
            <a:off x="1441450" y="3402013"/>
            <a:ext cx="608013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4" name="Rectangle 24"/>
          <p:cNvSpPr>
            <a:spLocks noChangeArrowheads="1"/>
          </p:cNvSpPr>
          <p:nvPr/>
        </p:nvSpPr>
        <p:spPr bwMode="auto">
          <a:xfrm>
            <a:off x="3062288" y="3752850"/>
            <a:ext cx="728662" cy="614363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5" name="Rectangle 25"/>
          <p:cNvSpPr>
            <a:spLocks noChangeArrowheads="1"/>
          </p:cNvSpPr>
          <p:nvPr/>
        </p:nvSpPr>
        <p:spPr bwMode="auto">
          <a:xfrm>
            <a:off x="3101975" y="41211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6" name="Rectangle 26"/>
          <p:cNvSpPr>
            <a:spLocks noChangeArrowheads="1"/>
          </p:cNvSpPr>
          <p:nvPr/>
        </p:nvSpPr>
        <p:spPr bwMode="auto">
          <a:xfrm>
            <a:off x="3446463" y="41211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7" name="Text Box 27"/>
          <p:cNvSpPr txBox="1">
            <a:spLocks noChangeArrowheads="1"/>
          </p:cNvSpPr>
          <p:nvPr/>
        </p:nvSpPr>
        <p:spPr bwMode="auto">
          <a:xfrm>
            <a:off x="3246438" y="384333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4588" name="Rectangle 28"/>
          <p:cNvSpPr>
            <a:spLocks noChangeArrowheads="1"/>
          </p:cNvSpPr>
          <p:nvPr/>
        </p:nvSpPr>
        <p:spPr bwMode="auto">
          <a:xfrm>
            <a:off x="2381250" y="3340100"/>
            <a:ext cx="257175" cy="161925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9" name="Line 29"/>
          <p:cNvSpPr>
            <a:spLocks noChangeShapeType="1"/>
          </p:cNvSpPr>
          <p:nvPr/>
        </p:nvSpPr>
        <p:spPr bwMode="auto">
          <a:xfrm>
            <a:off x="2589213" y="3444875"/>
            <a:ext cx="565150" cy="319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0" name="Rectangle 30"/>
          <p:cNvSpPr>
            <a:spLocks noChangeArrowheads="1"/>
          </p:cNvSpPr>
          <p:nvPr/>
        </p:nvSpPr>
        <p:spPr bwMode="auto">
          <a:xfrm>
            <a:off x="952500" y="4138613"/>
            <a:ext cx="288925" cy="17145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1" name="Line 31"/>
          <p:cNvSpPr>
            <a:spLocks noChangeShapeType="1"/>
          </p:cNvSpPr>
          <p:nvPr/>
        </p:nvSpPr>
        <p:spPr bwMode="auto">
          <a:xfrm flipH="1">
            <a:off x="974725" y="4224338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2" name="Rectangle 32"/>
          <p:cNvSpPr>
            <a:spLocks noChangeArrowheads="1"/>
          </p:cNvSpPr>
          <p:nvPr/>
        </p:nvSpPr>
        <p:spPr bwMode="auto">
          <a:xfrm>
            <a:off x="1390650" y="4576763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3" name="Rectangle 33"/>
          <p:cNvSpPr>
            <a:spLocks noChangeArrowheads="1"/>
          </p:cNvSpPr>
          <p:nvPr/>
        </p:nvSpPr>
        <p:spPr bwMode="auto">
          <a:xfrm>
            <a:off x="1409700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4" name="Rectangle 34"/>
          <p:cNvSpPr>
            <a:spLocks noChangeArrowheads="1"/>
          </p:cNvSpPr>
          <p:nvPr/>
        </p:nvSpPr>
        <p:spPr bwMode="auto">
          <a:xfrm>
            <a:off x="1755775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5" name="Text Box 35"/>
          <p:cNvSpPr txBox="1">
            <a:spLocks noChangeArrowheads="1"/>
          </p:cNvSpPr>
          <p:nvPr/>
        </p:nvSpPr>
        <p:spPr bwMode="auto">
          <a:xfrm>
            <a:off x="1701800" y="49085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596" name="Text Box 36"/>
          <p:cNvSpPr txBox="1">
            <a:spLocks noChangeArrowheads="1"/>
          </p:cNvSpPr>
          <p:nvPr/>
        </p:nvSpPr>
        <p:spPr bwMode="auto">
          <a:xfrm>
            <a:off x="1333500" y="49022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597" name="Line 37"/>
          <p:cNvSpPr>
            <a:spLocks noChangeShapeType="1"/>
          </p:cNvSpPr>
          <p:nvPr/>
        </p:nvSpPr>
        <p:spPr bwMode="auto">
          <a:xfrm>
            <a:off x="1474788" y="4208463"/>
            <a:ext cx="169862" cy="377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8" name="Rectangle 38"/>
          <p:cNvSpPr>
            <a:spLocks noChangeArrowheads="1"/>
          </p:cNvSpPr>
          <p:nvPr/>
        </p:nvSpPr>
        <p:spPr bwMode="auto">
          <a:xfrm>
            <a:off x="1665288" y="4659313"/>
            <a:ext cx="249237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4599" name="Rectangle 39"/>
          <p:cNvSpPr>
            <a:spLocks noChangeArrowheads="1"/>
          </p:cNvSpPr>
          <p:nvPr/>
        </p:nvSpPr>
        <p:spPr bwMode="auto">
          <a:xfrm>
            <a:off x="1155700" y="3844925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sp>
        <p:nvSpPr>
          <p:cNvPr id="834600" name="Rectangle 40"/>
          <p:cNvSpPr>
            <a:spLocks noChangeArrowheads="1"/>
          </p:cNvSpPr>
          <p:nvPr/>
        </p:nvSpPr>
        <p:spPr bwMode="auto">
          <a:xfrm>
            <a:off x="2657475" y="45704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1" name="Rectangle 41"/>
          <p:cNvSpPr>
            <a:spLocks noChangeArrowheads="1"/>
          </p:cNvSpPr>
          <p:nvPr/>
        </p:nvSpPr>
        <p:spPr bwMode="auto">
          <a:xfrm>
            <a:off x="2695575" y="49355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2" name="Rectangle 42"/>
          <p:cNvSpPr>
            <a:spLocks noChangeArrowheads="1"/>
          </p:cNvSpPr>
          <p:nvPr/>
        </p:nvSpPr>
        <p:spPr bwMode="auto">
          <a:xfrm>
            <a:off x="3040063" y="49355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3" name="Text Box 43"/>
          <p:cNvSpPr txBox="1">
            <a:spLocks noChangeArrowheads="1"/>
          </p:cNvSpPr>
          <p:nvPr/>
        </p:nvSpPr>
        <p:spPr bwMode="auto">
          <a:xfrm>
            <a:off x="29718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04" name="Text Box 44"/>
          <p:cNvSpPr txBox="1">
            <a:spLocks noChangeArrowheads="1"/>
          </p:cNvSpPr>
          <p:nvPr/>
        </p:nvSpPr>
        <p:spPr bwMode="auto">
          <a:xfrm>
            <a:off x="26289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05" name="Text Box 45"/>
          <p:cNvSpPr txBox="1">
            <a:spLocks noChangeArrowheads="1"/>
          </p:cNvSpPr>
          <p:nvPr/>
        </p:nvSpPr>
        <p:spPr bwMode="auto">
          <a:xfrm>
            <a:off x="2913063" y="4608513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4606" name="Rectangle 46"/>
          <p:cNvSpPr>
            <a:spLocks noChangeArrowheads="1"/>
          </p:cNvSpPr>
          <p:nvPr/>
        </p:nvSpPr>
        <p:spPr bwMode="auto">
          <a:xfrm>
            <a:off x="3462338" y="4564063"/>
            <a:ext cx="728662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7" name="Rectangle 47"/>
          <p:cNvSpPr>
            <a:spLocks noChangeArrowheads="1"/>
          </p:cNvSpPr>
          <p:nvPr/>
        </p:nvSpPr>
        <p:spPr bwMode="auto">
          <a:xfrm>
            <a:off x="3502025" y="494506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8" name="Rectangle 48"/>
          <p:cNvSpPr>
            <a:spLocks noChangeArrowheads="1"/>
          </p:cNvSpPr>
          <p:nvPr/>
        </p:nvSpPr>
        <p:spPr bwMode="auto">
          <a:xfrm>
            <a:off x="3846513" y="4945063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9" name="Text Box 49"/>
          <p:cNvSpPr txBox="1">
            <a:spLocks noChangeArrowheads="1"/>
          </p:cNvSpPr>
          <p:nvPr/>
        </p:nvSpPr>
        <p:spPr bwMode="auto">
          <a:xfrm>
            <a:off x="3784600" y="4870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10" name="Text Box 50"/>
          <p:cNvSpPr txBox="1">
            <a:spLocks noChangeArrowheads="1"/>
          </p:cNvSpPr>
          <p:nvPr/>
        </p:nvSpPr>
        <p:spPr bwMode="auto">
          <a:xfrm>
            <a:off x="34290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11" name="Rectangle 51"/>
          <p:cNvSpPr>
            <a:spLocks noChangeArrowheads="1"/>
          </p:cNvSpPr>
          <p:nvPr/>
        </p:nvSpPr>
        <p:spPr bwMode="auto">
          <a:xfrm>
            <a:off x="3736975" y="4646613"/>
            <a:ext cx="250825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4612" name="Line 52"/>
          <p:cNvSpPr>
            <a:spLocks noChangeShapeType="1"/>
          </p:cNvSpPr>
          <p:nvPr/>
        </p:nvSpPr>
        <p:spPr bwMode="auto">
          <a:xfrm flipH="1">
            <a:off x="3117850" y="4259263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3" name="Line 53"/>
          <p:cNvSpPr>
            <a:spLocks noChangeShapeType="1"/>
          </p:cNvSpPr>
          <p:nvPr/>
        </p:nvSpPr>
        <p:spPr bwMode="auto">
          <a:xfrm>
            <a:off x="3609975" y="4243388"/>
            <a:ext cx="16827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4" name="Line 54"/>
          <p:cNvSpPr>
            <a:spLocks noChangeShapeType="1"/>
          </p:cNvSpPr>
          <p:nvPr/>
        </p:nvSpPr>
        <p:spPr bwMode="auto">
          <a:xfrm flipH="1">
            <a:off x="595313" y="5089525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5" name="Rectangle 55"/>
          <p:cNvSpPr>
            <a:spLocks noChangeArrowheads="1"/>
          </p:cNvSpPr>
          <p:nvPr/>
        </p:nvSpPr>
        <p:spPr bwMode="auto">
          <a:xfrm>
            <a:off x="160338" y="5441950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6" name="Rectangle 56"/>
          <p:cNvSpPr>
            <a:spLocks noChangeArrowheads="1"/>
          </p:cNvSpPr>
          <p:nvPr/>
        </p:nvSpPr>
        <p:spPr bwMode="auto">
          <a:xfrm>
            <a:off x="198438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7" name="Rectangle 57"/>
          <p:cNvSpPr>
            <a:spLocks noChangeArrowheads="1"/>
          </p:cNvSpPr>
          <p:nvPr/>
        </p:nvSpPr>
        <p:spPr bwMode="auto">
          <a:xfrm>
            <a:off x="544513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8" name="Text Box 58"/>
          <p:cNvSpPr txBox="1">
            <a:spLocks noChangeArrowheads="1"/>
          </p:cNvSpPr>
          <p:nvPr/>
        </p:nvSpPr>
        <p:spPr bwMode="auto">
          <a:xfrm>
            <a:off x="474663" y="5756275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19" name="Text Box 59"/>
          <p:cNvSpPr txBox="1">
            <a:spLocks noChangeArrowheads="1"/>
          </p:cNvSpPr>
          <p:nvPr/>
        </p:nvSpPr>
        <p:spPr bwMode="auto">
          <a:xfrm>
            <a:off x="106363" y="5759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20" name="Rectangle 60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4621" name="Rectangle 61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4622" name="Text Box 62"/>
          <p:cNvSpPr txBox="1">
            <a:spLocks noChangeArrowheads="1"/>
          </p:cNvSpPr>
          <p:nvPr/>
        </p:nvSpPr>
        <p:spPr bwMode="auto">
          <a:xfrm>
            <a:off x="2203450" y="3040063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4623" name="Text Box 63"/>
          <p:cNvSpPr txBox="1">
            <a:spLocks noChangeArrowheads="1"/>
          </p:cNvSpPr>
          <p:nvPr/>
        </p:nvSpPr>
        <p:spPr bwMode="auto">
          <a:xfrm>
            <a:off x="806450" y="4611688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4626" name="Text Box 66"/>
          <p:cNvSpPr txBox="1">
            <a:spLocks noChangeArrowheads="1"/>
          </p:cNvSpPr>
          <p:nvPr/>
        </p:nvSpPr>
        <p:spPr bwMode="auto">
          <a:xfrm>
            <a:off x="787400" y="857250"/>
            <a:ext cx="3708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what if we just copy our nodes a level at a time into an </a:t>
            </a:r>
            <a:r>
              <a:rPr lang="en-US">
                <a:solidFill>
                  <a:srgbClr val="6600CC"/>
                </a:solidFill>
              </a:rPr>
              <a:t>array</a:t>
            </a:r>
            <a:r>
              <a:rPr lang="en-US">
                <a:solidFill>
                  <a:schemeClr val="tx1"/>
                </a:solidFill>
              </a:rPr>
              <a:t>???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834654" name="Text Box 94"/>
          <p:cNvSpPr txBox="1">
            <a:spLocks noChangeArrowheads="1"/>
          </p:cNvSpPr>
          <p:nvPr/>
        </p:nvSpPr>
        <p:spPr bwMode="auto">
          <a:xfrm>
            <a:off x="2206625" y="30368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4655" name="Text Box 95"/>
          <p:cNvSpPr txBox="1">
            <a:spLocks noChangeArrowheads="1"/>
          </p:cNvSpPr>
          <p:nvPr/>
        </p:nvSpPr>
        <p:spPr bwMode="auto">
          <a:xfrm>
            <a:off x="3244850" y="3841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4656" name="Text Box 96"/>
          <p:cNvSpPr txBox="1">
            <a:spLocks noChangeArrowheads="1"/>
          </p:cNvSpPr>
          <p:nvPr/>
        </p:nvSpPr>
        <p:spPr bwMode="auto">
          <a:xfrm>
            <a:off x="806450" y="46164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4657" name="Text Box 97"/>
          <p:cNvSpPr txBox="1">
            <a:spLocks noChangeArrowheads="1"/>
          </p:cNvSpPr>
          <p:nvPr/>
        </p:nvSpPr>
        <p:spPr bwMode="auto">
          <a:xfrm>
            <a:off x="1635125" y="46101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4658" name="Text Box 98"/>
          <p:cNvSpPr txBox="1">
            <a:spLocks noChangeArrowheads="1"/>
          </p:cNvSpPr>
          <p:nvPr/>
        </p:nvSpPr>
        <p:spPr bwMode="auto">
          <a:xfrm>
            <a:off x="2917825" y="46101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4659" name="Text Box 99"/>
          <p:cNvSpPr txBox="1">
            <a:spLocks noChangeArrowheads="1"/>
          </p:cNvSpPr>
          <p:nvPr/>
        </p:nvSpPr>
        <p:spPr bwMode="auto">
          <a:xfrm>
            <a:off x="3705225" y="4603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4660" name="Text Box 100"/>
          <p:cNvSpPr txBox="1">
            <a:spLocks noChangeArrowheads="1"/>
          </p:cNvSpPr>
          <p:nvPr/>
        </p:nvSpPr>
        <p:spPr bwMode="auto">
          <a:xfrm>
            <a:off x="406400" y="54800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4662" name="Text Box 102"/>
          <p:cNvSpPr txBox="1">
            <a:spLocks noChangeArrowheads="1"/>
          </p:cNvSpPr>
          <p:nvPr/>
        </p:nvSpPr>
        <p:spPr bwMode="auto">
          <a:xfrm>
            <a:off x="3349625" y="5418138"/>
            <a:ext cx="3140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Let’s see, we can put our </a:t>
            </a:r>
            <a:r>
              <a:rPr lang="en-US">
                <a:solidFill>
                  <a:srgbClr val="6600CC"/>
                </a:solidFill>
              </a:rPr>
              <a:t>root node</a:t>
            </a:r>
            <a:r>
              <a:rPr lang="en-US"/>
              <a:t> value in </a:t>
            </a:r>
            <a:r>
              <a:rPr lang="en-US">
                <a:solidFill>
                  <a:srgbClr val="6600CC"/>
                </a:solidFill>
              </a:rPr>
              <a:t>heap[</a:t>
            </a:r>
            <a:r>
              <a:rPr lang="en-US">
                <a:solidFill>
                  <a:srgbClr val="FF3300"/>
                </a:solidFill>
              </a:rPr>
              <a:t>0</a:t>
            </a:r>
            <a:r>
              <a:rPr lang="en-US">
                <a:solidFill>
                  <a:srgbClr val="6600CC"/>
                </a:solidFill>
              </a:rPr>
              <a:t>]</a:t>
            </a:r>
          </a:p>
        </p:txBody>
      </p:sp>
      <p:sp>
        <p:nvSpPr>
          <p:cNvPr id="834663" name="Text Box 103"/>
          <p:cNvSpPr txBox="1">
            <a:spLocks noChangeArrowheads="1"/>
          </p:cNvSpPr>
          <p:nvPr/>
        </p:nvSpPr>
        <p:spPr bwMode="auto">
          <a:xfrm>
            <a:off x="3362325" y="5257800"/>
            <a:ext cx="31400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we can put the next two nodes’ values into the next two available slots…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834664" name="Text Box 104"/>
          <p:cNvSpPr txBox="1">
            <a:spLocks noChangeArrowheads="1"/>
          </p:cNvSpPr>
          <p:nvPr/>
        </p:nvSpPr>
        <p:spPr bwMode="auto">
          <a:xfrm>
            <a:off x="3514725" y="5410200"/>
            <a:ext cx="3140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then the next four values in the next four slots…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834665" name="Rectangle 105"/>
          <p:cNvSpPr>
            <a:spLocks noChangeArrowheads="1"/>
          </p:cNvSpPr>
          <p:nvPr/>
        </p:nvSpPr>
        <p:spPr bwMode="auto">
          <a:xfrm>
            <a:off x="1155700" y="38481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sp>
        <p:nvSpPr>
          <p:cNvPr id="834666" name="Text Box 106"/>
          <p:cNvSpPr txBox="1">
            <a:spLocks noChangeArrowheads="1"/>
          </p:cNvSpPr>
          <p:nvPr/>
        </p:nvSpPr>
        <p:spPr bwMode="auto">
          <a:xfrm>
            <a:off x="3505200" y="5334000"/>
            <a:ext cx="3508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so on…</a:t>
            </a:r>
            <a:endParaRPr lang="en-US">
              <a:solidFill>
                <a:srgbClr val="6600CC"/>
              </a:solidFill>
            </a:endParaRPr>
          </a:p>
        </p:txBody>
      </p:sp>
      <p:grpSp>
        <p:nvGrpSpPr>
          <p:cNvPr id="834669" name="Group 109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34667" name="Rectangle 107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4668" name="Rectangle 108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4671" name="Text Box 111"/>
          <p:cNvSpPr txBox="1">
            <a:spLocks noChangeArrowheads="1"/>
          </p:cNvSpPr>
          <p:nvPr/>
        </p:nvSpPr>
        <p:spPr bwMode="auto">
          <a:xfrm>
            <a:off x="2997200" y="5486400"/>
            <a:ext cx="41687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Finally, let’s use a simple </a:t>
            </a:r>
            <a:r>
              <a:rPr lang="en-US">
                <a:solidFill>
                  <a:srgbClr val="6600CC"/>
                </a:solidFill>
              </a:rPr>
              <a:t>int </a:t>
            </a:r>
            <a:r>
              <a:rPr lang="en-US"/>
              <a:t>variable to track how many items are in our heap!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834672" name="Text Box 112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834673" name="Text Box 113"/>
          <p:cNvSpPr txBox="1">
            <a:spLocks noChangeArrowheads="1"/>
          </p:cNvSpPr>
          <p:nvPr/>
        </p:nvSpPr>
        <p:spPr bwMode="auto">
          <a:xfrm>
            <a:off x="8890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74" name="Text Box 114"/>
          <p:cNvSpPr txBox="1">
            <a:spLocks noChangeArrowheads="1"/>
          </p:cNvSpPr>
          <p:nvPr/>
        </p:nvSpPr>
        <p:spPr bwMode="auto">
          <a:xfrm>
            <a:off x="1371600" y="5181600"/>
            <a:ext cx="59467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So the array to the right now logically represents the tree on the left! 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And if we use the array, there’s no need to use a node-based tree!</a:t>
            </a:r>
          </a:p>
        </p:txBody>
      </p:sp>
      <p:sp>
        <p:nvSpPr>
          <p:cNvPr id="834675" name="Text Box 115"/>
          <p:cNvSpPr txBox="1">
            <a:spLocks noChangeArrowheads="1"/>
          </p:cNvSpPr>
          <p:nvPr/>
        </p:nvSpPr>
        <p:spPr bwMode="auto">
          <a:xfrm>
            <a:off x="1295400" y="1371600"/>
            <a:ext cx="2089150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0">
                <a:solidFill>
                  <a:srgbClr val="FF3300"/>
                </a:solidFill>
                <a:latin typeface="Times New Roman" pitchFamily="18" charset="0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4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4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11111E-6 L 0.64306 -0.1981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34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53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0.76389 -0.2648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345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94" y="-1324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7407E-6 L 0.52777 -0.2222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34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89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81481E-6 L 0.79723 -0.2870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346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61" y="-1435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22222E-6 L 0.70694 -0.2370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345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47" y="-1185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0.57084 -0.1907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8346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42" y="-953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33333E-6 L 0.48611 -0.1425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34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06" y="-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11111E-6 L 0.84306 -0.2222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834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53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08472 -1.11111E-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834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834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562" grpId="0"/>
      <p:bldP spid="834598" grpId="0"/>
      <p:bldP spid="834599" grpId="0"/>
      <p:bldP spid="834626" grpId="0"/>
      <p:bldP spid="834654" grpId="0"/>
      <p:bldP spid="834655" grpId="0"/>
      <p:bldP spid="834656" grpId="0"/>
      <p:bldP spid="834658" grpId="0"/>
      <p:bldP spid="834659" grpId="0"/>
      <p:bldP spid="834660" grpId="0"/>
      <p:bldP spid="834662" grpId="0"/>
      <p:bldP spid="834662" grpId="1"/>
      <p:bldP spid="834663" grpId="0"/>
      <p:bldP spid="834663" grpId="1"/>
      <p:bldP spid="834664" grpId="0"/>
      <p:bldP spid="834664" grpId="1"/>
      <p:bldP spid="834666" grpId="0"/>
      <p:bldP spid="834666" grpId="1"/>
      <p:bldP spid="834671" grpId="0"/>
      <p:bldP spid="834671" grpId="1"/>
      <p:bldP spid="834672" grpId="0"/>
      <p:bldP spid="834674" grpId="0"/>
      <p:bldP spid="834674" grpId="1"/>
      <p:bldP spid="83467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53545-4D6E-4567-BCC4-51948651AC00}" type="slidenum">
              <a:rPr lang="en-US"/>
              <a:pPr/>
              <a:t>23</a:t>
            </a:fld>
            <a:endParaRPr lang="en-US"/>
          </a:p>
        </p:txBody>
      </p:sp>
      <p:grpSp>
        <p:nvGrpSpPr>
          <p:cNvPr id="836725" name="Group 117"/>
          <p:cNvGrpSpPr>
            <a:grpSpLocks/>
          </p:cNvGrpSpPr>
          <p:nvPr/>
        </p:nvGrpSpPr>
        <p:grpSpPr bwMode="auto">
          <a:xfrm>
            <a:off x="106363" y="2963863"/>
            <a:ext cx="4186237" cy="3132137"/>
            <a:chOff x="67" y="1867"/>
            <a:chExt cx="2637" cy="1973"/>
          </a:xfrm>
        </p:grpSpPr>
        <p:sp>
          <p:nvSpPr>
            <p:cNvPr id="836633" name="Rectangle 25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34" name="Rectangle 26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35" name="Rectangle 27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3" name="Rectangle 35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4" name="Rectangle 36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5" name="Rectangle 37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6" name="Text Box 38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6647" name="Text Box 39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6648" name="Rectangle 40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9" name="Rectangle 41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0" name="Rectangle 42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1" name="Line 43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2" name="Rectangle 44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3" name="Rectangle 45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4" name="Rectangle 46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5" name="Text Box 47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36656" name="Rectangle 48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7" name="Line 49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8" name="Rectangle 50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9" name="Line 51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0" name="Rectangle 52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1" name="Rectangle 53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2" name="Rectangle 54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3" name="Text Box 55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64" name="Text Box 56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65" name="Line 57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6" name="Rectangle 58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36667" name="Rectangle 59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36668" name="Rectangle 60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9" name="Rectangle 61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0" name="Rectangle 62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1" name="Text Box 63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2" name="Text Box 64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3" name="Text Box 65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36674" name="Rectangle 66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5" name="Rectangle 67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6" name="Rectangle 68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7" name="Text Box 69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8" name="Text Box 70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9" name="Rectangle 71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36680" name="Line 72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1" name="Line 73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2" name="Line 74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3" name="Rectangle 75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4" name="Rectangle 76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5" name="Rectangle 77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6" name="Text Box 78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87" name="Text Box 79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88" name="Rectangle 80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36689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36690" name="Text Box 82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36691" name="Text Box 83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36724" name="Text Box 116"/>
            <p:cNvSpPr txBox="1">
              <a:spLocks noChangeArrowheads="1"/>
            </p:cNvSpPr>
            <p:nvPr/>
          </p:nvSpPr>
          <p:spPr bwMode="auto">
            <a:xfrm>
              <a:off x="544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836610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36611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36612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36613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36614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5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6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7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8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6619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36620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1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2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3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4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6625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36626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7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8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9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30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36631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36632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6694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6695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6696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6697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6698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6699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6700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6705" name="Rectangle 97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36707" name="Group 99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36708" name="Rectangle 100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6709" name="Rectangle 101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6711" name="Text Box 103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836713" name="Rectangle 105"/>
          <p:cNvSpPr>
            <a:spLocks noChangeArrowheads="1"/>
          </p:cNvSpPr>
          <p:nvPr/>
        </p:nvSpPr>
        <p:spPr bwMode="auto">
          <a:xfrm>
            <a:off x="152400" y="3771900"/>
            <a:ext cx="7200900" cy="2743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4" name="Text Box 106"/>
          <p:cNvSpPr txBox="1">
            <a:spLocks noChangeArrowheads="1"/>
          </p:cNvSpPr>
          <p:nvPr/>
        </p:nvSpPr>
        <p:spPr bwMode="auto">
          <a:xfrm>
            <a:off x="152400" y="3733800"/>
            <a:ext cx="64531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So what are the properties of our array-based tree?</a:t>
            </a:r>
          </a:p>
        </p:txBody>
      </p:sp>
      <p:sp>
        <p:nvSpPr>
          <p:cNvPr id="836715" name="Text Box 107"/>
          <p:cNvSpPr txBox="1">
            <a:spLocks noChangeArrowheads="1"/>
          </p:cNvSpPr>
          <p:nvPr/>
        </p:nvSpPr>
        <p:spPr bwMode="auto">
          <a:xfrm>
            <a:off x="342900" y="4102100"/>
            <a:ext cx="6567488" cy="25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We can always find the root value in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0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</a:t>
            </a:r>
          </a:p>
          <a:p>
            <a:pPr>
              <a:buFontTx/>
              <a:buAutoNum type="arabicPeriod"/>
            </a:pPr>
            <a:endParaRPr lang="en-US" sz="800">
              <a:solidFill>
                <a:srgbClr val="6600CC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We can always find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bottom-most, right-most node</a:t>
            </a:r>
            <a:br>
              <a:rPr lang="en-US" sz="2000">
                <a:solidFill>
                  <a:srgbClr val="006666"/>
                </a:solidFill>
                <a:latin typeface="Comic Sans MS" pitchFamily="66" charset="0"/>
              </a:rPr>
            </a:b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count-1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</a:t>
            </a:r>
          </a:p>
          <a:p>
            <a:pPr>
              <a:buFontTx/>
              <a:buAutoNum type="arabicPeriod"/>
            </a:pPr>
            <a:endParaRPr lang="en-US" sz="8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We can always find the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bottom-most, left-most </a:t>
            </a:r>
            <a:br>
              <a:rPr lang="en-US" sz="2000">
                <a:solidFill>
                  <a:srgbClr val="006666"/>
                </a:solidFill>
                <a:latin typeface="Comic Sans MS" pitchFamily="66" charset="0"/>
              </a:rPr>
            </a:b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empty spot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(to add a new value) in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count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</a:t>
            </a:r>
          </a:p>
          <a:p>
            <a:pPr>
              <a:buFontTx/>
              <a:buAutoNum type="arabicPeriod"/>
            </a:pPr>
            <a:endParaRPr lang="en-US" sz="800">
              <a:solidFill>
                <a:srgbClr val="6600CC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We can add or remove a node by simply setting </a:t>
            </a:r>
            <a:br>
              <a:rPr lang="en-US" sz="2000">
                <a:latin typeface="Comic Sans MS" pitchFamily="66" charset="0"/>
              </a:rPr>
            </a:b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count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 = value; </a:t>
            </a:r>
            <a:r>
              <a:rPr lang="en-US" sz="2000">
                <a:latin typeface="Comic Sans MS" pitchFamily="66" charset="0"/>
              </a:rPr>
              <a:t>and/or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updating our count!</a:t>
            </a:r>
          </a:p>
        </p:txBody>
      </p:sp>
      <p:sp>
        <p:nvSpPr>
          <p:cNvPr id="836716" name="Oval 108"/>
          <p:cNvSpPr>
            <a:spLocks noChangeArrowheads="1"/>
          </p:cNvSpPr>
          <p:nvPr/>
        </p:nvSpPr>
        <p:spPr bwMode="auto">
          <a:xfrm>
            <a:off x="1917700" y="533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7" name="Rectangle 109"/>
          <p:cNvSpPr>
            <a:spLocks noChangeArrowheads="1"/>
          </p:cNvSpPr>
          <p:nvPr/>
        </p:nvSpPr>
        <p:spPr bwMode="auto">
          <a:xfrm>
            <a:off x="7327900" y="1600200"/>
            <a:ext cx="1765300" cy="4572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8" name="Oval 110"/>
          <p:cNvSpPr>
            <a:spLocks noChangeArrowheads="1"/>
          </p:cNvSpPr>
          <p:nvPr/>
        </p:nvSpPr>
        <p:spPr bwMode="auto">
          <a:xfrm>
            <a:off x="63500" y="29591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9" name="Rectangle 111"/>
          <p:cNvSpPr>
            <a:spLocks noChangeArrowheads="1"/>
          </p:cNvSpPr>
          <p:nvPr/>
        </p:nvSpPr>
        <p:spPr bwMode="auto">
          <a:xfrm>
            <a:off x="7315200" y="3911600"/>
            <a:ext cx="1765300" cy="4572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20" name="Oval 112"/>
          <p:cNvSpPr>
            <a:spLocks noChangeArrowheads="1"/>
          </p:cNvSpPr>
          <p:nvPr/>
        </p:nvSpPr>
        <p:spPr bwMode="auto">
          <a:xfrm>
            <a:off x="965200" y="29845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21" name="Rectangle 113"/>
          <p:cNvSpPr>
            <a:spLocks noChangeArrowheads="1"/>
          </p:cNvSpPr>
          <p:nvPr/>
        </p:nvSpPr>
        <p:spPr bwMode="auto">
          <a:xfrm>
            <a:off x="7302500" y="4241800"/>
            <a:ext cx="1765300" cy="4572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36735" name="Group 127"/>
          <p:cNvGrpSpPr>
            <a:grpSpLocks/>
          </p:cNvGrpSpPr>
          <p:nvPr/>
        </p:nvGrpSpPr>
        <p:grpSpPr bwMode="auto">
          <a:xfrm>
            <a:off x="952500" y="2667000"/>
            <a:ext cx="939800" cy="1112838"/>
            <a:chOff x="600" y="1680"/>
            <a:chExt cx="592" cy="701"/>
          </a:xfrm>
        </p:grpSpPr>
        <p:sp>
          <p:nvSpPr>
            <p:cNvPr id="836734" name="Rectangle 126"/>
            <p:cNvSpPr>
              <a:spLocks noChangeArrowheads="1"/>
            </p:cNvSpPr>
            <p:nvPr/>
          </p:nvSpPr>
          <p:spPr bwMode="auto">
            <a:xfrm>
              <a:off x="600" y="1680"/>
              <a:ext cx="192" cy="11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36733" name="Group 125"/>
            <p:cNvGrpSpPr>
              <a:grpSpLocks/>
            </p:cNvGrpSpPr>
            <p:nvPr/>
          </p:nvGrpSpPr>
          <p:grpSpPr bwMode="auto">
            <a:xfrm>
              <a:off x="640" y="1728"/>
              <a:ext cx="552" cy="653"/>
              <a:chOff x="840" y="2651"/>
              <a:chExt cx="552" cy="653"/>
            </a:xfrm>
          </p:grpSpPr>
          <p:sp>
            <p:nvSpPr>
              <p:cNvPr id="836726" name="Rectangle 118"/>
              <p:cNvSpPr>
                <a:spLocks noChangeArrowheads="1"/>
              </p:cNvSpPr>
              <p:nvPr/>
            </p:nvSpPr>
            <p:spPr bwMode="auto">
              <a:xfrm>
                <a:off x="876" y="2883"/>
                <a:ext cx="458" cy="386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27" name="Rectangle 119"/>
              <p:cNvSpPr>
                <a:spLocks noChangeArrowheads="1"/>
              </p:cNvSpPr>
              <p:nvPr/>
            </p:nvSpPr>
            <p:spPr bwMode="auto">
              <a:xfrm>
                <a:off x="888" y="3124"/>
                <a:ext cx="193" cy="116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28" name="Rectangle 120"/>
              <p:cNvSpPr>
                <a:spLocks noChangeArrowheads="1"/>
              </p:cNvSpPr>
              <p:nvPr/>
            </p:nvSpPr>
            <p:spPr bwMode="auto">
              <a:xfrm>
                <a:off x="1106" y="3124"/>
                <a:ext cx="193" cy="116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29" name="Text Box 121"/>
              <p:cNvSpPr txBox="1">
                <a:spLocks noChangeArrowheads="1"/>
              </p:cNvSpPr>
              <p:nvPr/>
            </p:nvSpPr>
            <p:spPr bwMode="auto">
              <a:xfrm>
                <a:off x="1072" y="3092"/>
                <a:ext cx="32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836730" name="Text Box 122"/>
              <p:cNvSpPr txBox="1">
                <a:spLocks noChangeArrowheads="1"/>
              </p:cNvSpPr>
              <p:nvPr/>
            </p:nvSpPr>
            <p:spPr bwMode="auto">
              <a:xfrm>
                <a:off x="840" y="3088"/>
                <a:ext cx="32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836731" name="Line 123"/>
              <p:cNvSpPr>
                <a:spLocks noChangeShapeType="1"/>
              </p:cNvSpPr>
              <p:nvPr/>
            </p:nvSpPr>
            <p:spPr bwMode="auto">
              <a:xfrm>
                <a:off x="929" y="2651"/>
                <a:ext cx="107" cy="23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32" name="Rectangle 124"/>
              <p:cNvSpPr>
                <a:spLocks noChangeArrowheads="1"/>
              </p:cNvSpPr>
              <p:nvPr/>
            </p:nvSpPr>
            <p:spPr bwMode="auto">
              <a:xfrm>
                <a:off x="1049" y="2935"/>
                <a:ext cx="157" cy="14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600">
                    <a:solidFill>
                      <a:srgbClr val="FF3300"/>
                    </a:solidFill>
                  </a:rPr>
                  <a:t>1</a:t>
                </a:r>
              </a:p>
            </p:txBody>
          </p:sp>
        </p:grpSp>
      </p:grpSp>
      <p:sp>
        <p:nvSpPr>
          <p:cNvPr id="836736" name="Text Box 128"/>
          <p:cNvSpPr txBox="1">
            <a:spLocks noChangeArrowheads="1"/>
          </p:cNvSpPr>
          <p:nvPr/>
        </p:nvSpPr>
        <p:spPr bwMode="auto">
          <a:xfrm>
            <a:off x="8132763" y="4329113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36737" name="Text Box 129"/>
          <p:cNvSpPr txBox="1">
            <a:spLocks noChangeArrowheads="1"/>
          </p:cNvSpPr>
          <p:nvPr/>
        </p:nvSpPr>
        <p:spPr bwMode="auto">
          <a:xfrm>
            <a:off x="8115300" y="6604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6" dur="2000" fill="hold"/>
                                        <p:tgtEl>
                                          <p:spTgt spid="8367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8367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6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36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8367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8367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6711" grpId="0"/>
      <p:bldP spid="836713" grpId="0" animBg="1"/>
      <p:bldP spid="836714" grpId="0"/>
      <p:bldP spid="836715" grpId="0" uiExpand="1" build="p"/>
      <p:bldP spid="836716" grpId="0" animBg="1"/>
      <p:bldP spid="836716" grpId="1" animBg="1"/>
      <p:bldP spid="836717" grpId="0" animBg="1"/>
      <p:bldP spid="836717" grpId="1" animBg="1"/>
      <p:bldP spid="836718" grpId="0" animBg="1"/>
      <p:bldP spid="836718" grpId="1" animBg="1"/>
      <p:bldP spid="836719" grpId="0" animBg="1"/>
      <p:bldP spid="836719" grpId="1" animBg="1"/>
      <p:bldP spid="836720" grpId="0" animBg="1"/>
      <p:bldP spid="836720" grpId="1" animBg="1"/>
      <p:bldP spid="836721" grpId="0" animBg="1"/>
      <p:bldP spid="836721" grpId="1" animBg="1"/>
      <p:bldP spid="836736" grpId="0"/>
      <p:bldP spid="836737" grpId="1"/>
      <p:bldP spid="836737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681E2-C001-472C-ACBE-ACDD06AD48AF}" type="slidenum">
              <a:rPr lang="en-US"/>
              <a:pPr/>
              <a:t>24</a:t>
            </a:fld>
            <a:endParaRPr lang="en-US"/>
          </a:p>
        </p:txBody>
      </p:sp>
      <p:grpSp>
        <p:nvGrpSpPr>
          <p:cNvPr id="838658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38659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38660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38661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38662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3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4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5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6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8667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38668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9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0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1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2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8673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38674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5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6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7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8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38679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38680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38681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38682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3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4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5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6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7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8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689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690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1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38692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3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4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5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8696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8697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8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9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0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1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2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3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4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38705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6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7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8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9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0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1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2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13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14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5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38716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38717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8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9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0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1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2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38723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4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5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6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7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8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38729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0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1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2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3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4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5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36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37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38738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38739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38740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38741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38742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8743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8744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8745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8746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8747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8748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8749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38750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38751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38752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8753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8754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38765" name="Text Box 109"/>
          <p:cNvSpPr txBox="1">
            <a:spLocks noChangeArrowheads="1"/>
          </p:cNvSpPr>
          <p:nvPr/>
        </p:nvSpPr>
        <p:spPr bwMode="auto">
          <a:xfrm>
            <a:off x="4521200" y="1765300"/>
            <a:ext cx="24669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Ok, in our array, how do we locate the </a:t>
            </a:r>
            <a:r>
              <a:rPr lang="en-US" sz="2000">
                <a:solidFill>
                  <a:srgbClr val="6600CC"/>
                </a:solidFill>
              </a:rPr>
              <a:t>left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right</a:t>
            </a:r>
            <a:r>
              <a:rPr lang="en-US" sz="2000"/>
              <a:t> </a:t>
            </a:r>
            <a:r>
              <a:rPr lang="en-US" sz="2000">
                <a:solidFill>
                  <a:srgbClr val="6600CC"/>
                </a:solidFill>
              </a:rPr>
              <a:t>children</a:t>
            </a:r>
            <a:r>
              <a:rPr lang="en-US" sz="2000"/>
              <a:t> of a node?</a:t>
            </a:r>
          </a:p>
        </p:txBody>
      </p:sp>
      <p:sp>
        <p:nvSpPr>
          <p:cNvPr id="838766" name="Text Box 110"/>
          <p:cNvSpPr txBox="1">
            <a:spLocks noChangeArrowheads="1"/>
          </p:cNvSpPr>
          <p:nvPr/>
        </p:nvSpPr>
        <p:spPr bwMode="auto">
          <a:xfrm>
            <a:off x="3436938" y="3171825"/>
            <a:ext cx="3740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Let’s consider some examples:</a:t>
            </a:r>
          </a:p>
        </p:txBody>
      </p:sp>
      <p:sp>
        <p:nvSpPr>
          <p:cNvPr id="838769" name="Rectangle 113"/>
          <p:cNvSpPr>
            <a:spLocks noChangeArrowheads="1"/>
          </p:cNvSpPr>
          <p:nvPr/>
        </p:nvSpPr>
        <p:spPr bwMode="auto">
          <a:xfrm>
            <a:off x="7327900" y="16637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70" name="Text Box 114"/>
          <p:cNvSpPr txBox="1">
            <a:spLocks noChangeArrowheads="1"/>
          </p:cNvSpPr>
          <p:nvPr/>
        </p:nvSpPr>
        <p:spPr bwMode="auto">
          <a:xfrm>
            <a:off x="990600" y="3962400"/>
            <a:ext cx="6273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u="sng">
                <a:solidFill>
                  <a:schemeClr val="accent2"/>
                </a:solidFill>
              </a:rPr>
              <a:t>Parent Slot#   </a:t>
            </a:r>
            <a:r>
              <a:rPr lang="en-US" sz="2000" u="sng">
                <a:solidFill>
                  <a:srgbClr val="6600CC"/>
                </a:solidFill>
              </a:rPr>
              <a:t>Left Child Slot#</a:t>
            </a:r>
            <a:r>
              <a:rPr lang="en-US" sz="2000" u="sng">
                <a:solidFill>
                  <a:schemeClr val="accent2"/>
                </a:solidFill>
              </a:rPr>
              <a:t>   </a:t>
            </a:r>
            <a:r>
              <a:rPr lang="en-US" sz="2000" u="sng">
                <a:solidFill>
                  <a:srgbClr val="006666"/>
                </a:solidFill>
              </a:rPr>
              <a:t>Right Child Slot#</a:t>
            </a:r>
          </a:p>
        </p:txBody>
      </p:sp>
      <p:sp>
        <p:nvSpPr>
          <p:cNvPr id="838772" name="Text Box 116"/>
          <p:cNvSpPr txBox="1">
            <a:spLocks noChangeArrowheads="1"/>
          </p:cNvSpPr>
          <p:nvPr/>
        </p:nvSpPr>
        <p:spPr bwMode="auto">
          <a:xfrm>
            <a:off x="1057275" y="4340225"/>
            <a:ext cx="6242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>
                <a:latin typeface="Courier New" pitchFamily="49" charset="0"/>
              </a:rPr>
              <a:t>0         	1              2</a:t>
            </a:r>
          </a:p>
        </p:txBody>
      </p:sp>
      <p:sp>
        <p:nvSpPr>
          <p:cNvPr id="838774" name="Text Box 118"/>
          <p:cNvSpPr txBox="1">
            <a:spLocks noChangeArrowheads="1"/>
          </p:cNvSpPr>
          <p:nvPr/>
        </p:nvSpPr>
        <p:spPr bwMode="auto">
          <a:xfrm>
            <a:off x="1066800" y="4648200"/>
            <a:ext cx="6242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>
                <a:latin typeface="Courier New" pitchFamily="49" charset="0"/>
              </a:rPr>
              <a:t>2        	5              6</a:t>
            </a:r>
          </a:p>
        </p:txBody>
      </p:sp>
      <p:cxnSp>
        <p:nvCxnSpPr>
          <p:cNvPr id="838775" name="AutoShape 119"/>
          <p:cNvCxnSpPr>
            <a:cxnSpLocks noChangeShapeType="1"/>
            <a:stCxn id="838769" idx="3"/>
            <a:endCxn id="838663" idx="3"/>
          </p:cNvCxnSpPr>
          <p:nvPr/>
        </p:nvCxnSpPr>
        <p:spPr bwMode="auto">
          <a:xfrm flipH="1">
            <a:off x="8763000" y="1835150"/>
            <a:ext cx="20638" cy="334963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8776" name="AutoShape 120"/>
          <p:cNvCxnSpPr>
            <a:cxnSpLocks noChangeShapeType="1"/>
            <a:stCxn id="838769" idx="3"/>
            <a:endCxn id="838664" idx="3"/>
          </p:cNvCxnSpPr>
          <p:nvPr/>
        </p:nvCxnSpPr>
        <p:spPr bwMode="auto">
          <a:xfrm flipH="1">
            <a:off x="8763000" y="1835150"/>
            <a:ext cx="20638" cy="665163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8777" name="Oval 121"/>
          <p:cNvSpPr>
            <a:spLocks noChangeArrowheads="1"/>
          </p:cNvSpPr>
          <p:nvPr/>
        </p:nvSpPr>
        <p:spPr bwMode="auto">
          <a:xfrm>
            <a:off x="1905000" y="533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78" name="Rectangle 122"/>
          <p:cNvSpPr>
            <a:spLocks noChangeArrowheads="1"/>
          </p:cNvSpPr>
          <p:nvPr/>
        </p:nvSpPr>
        <p:spPr bwMode="auto">
          <a:xfrm>
            <a:off x="7327900" y="2325688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38779" name="AutoShape 123"/>
          <p:cNvCxnSpPr>
            <a:cxnSpLocks noChangeShapeType="1"/>
            <a:stCxn id="838778" idx="3"/>
            <a:endCxn id="838668" idx="3"/>
          </p:cNvCxnSpPr>
          <p:nvPr/>
        </p:nvCxnSpPr>
        <p:spPr bwMode="auto">
          <a:xfrm flipH="1">
            <a:off x="8763000" y="2497138"/>
            <a:ext cx="20638" cy="990600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8780" name="AutoShape 124"/>
          <p:cNvCxnSpPr>
            <a:cxnSpLocks noChangeShapeType="1"/>
            <a:stCxn id="838778" idx="3"/>
            <a:endCxn id="838669" idx="3"/>
          </p:cNvCxnSpPr>
          <p:nvPr/>
        </p:nvCxnSpPr>
        <p:spPr bwMode="auto">
          <a:xfrm flipH="1">
            <a:off x="8763000" y="2497138"/>
            <a:ext cx="20638" cy="1319212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8781" name="Oval 125"/>
          <p:cNvSpPr>
            <a:spLocks noChangeArrowheads="1"/>
          </p:cNvSpPr>
          <p:nvPr/>
        </p:nvSpPr>
        <p:spPr bwMode="auto">
          <a:xfrm>
            <a:off x="2946400" y="1296988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82" name="Text Box 126"/>
          <p:cNvSpPr txBox="1">
            <a:spLocks noChangeArrowheads="1"/>
          </p:cNvSpPr>
          <p:nvPr/>
        </p:nvSpPr>
        <p:spPr bwMode="auto">
          <a:xfrm>
            <a:off x="1066800" y="4953000"/>
            <a:ext cx="6242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>
                <a:latin typeface="Courier New" pitchFamily="49" charset="0"/>
              </a:rPr>
              <a:t>3         	7              8</a:t>
            </a:r>
          </a:p>
        </p:txBody>
      </p:sp>
      <p:sp>
        <p:nvSpPr>
          <p:cNvPr id="838788" name="Rectangle 132"/>
          <p:cNvSpPr>
            <a:spLocks noChangeArrowheads="1"/>
          </p:cNvSpPr>
          <p:nvPr/>
        </p:nvSpPr>
        <p:spPr bwMode="auto">
          <a:xfrm>
            <a:off x="7327900" y="2662238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38789" name="AutoShape 133"/>
          <p:cNvCxnSpPr>
            <a:cxnSpLocks noChangeShapeType="1"/>
            <a:stCxn id="838788" idx="3"/>
            <a:endCxn id="838670" idx="3"/>
          </p:cNvCxnSpPr>
          <p:nvPr/>
        </p:nvCxnSpPr>
        <p:spPr bwMode="auto">
          <a:xfrm flipH="1">
            <a:off x="8763000" y="2833688"/>
            <a:ext cx="20638" cy="13112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8790" name="AutoShape 134"/>
          <p:cNvCxnSpPr>
            <a:cxnSpLocks noChangeShapeType="1"/>
            <a:stCxn id="838788" idx="3"/>
            <a:endCxn id="838671" idx="3"/>
          </p:cNvCxnSpPr>
          <p:nvPr/>
        </p:nvCxnSpPr>
        <p:spPr bwMode="auto">
          <a:xfrm flipH="1">
            <a:off x="8763000" y="2833688"/>
            <a:ext cx="20638" cy="16414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8791" name="Oval 135"/>
          <p:cNvSpPr>
            <a:spLocks noChangeArrowheads="1"/>
          </p:cNvSpPr>
          <p:nvPr/>
        </p:nvSpPr>
        <p:spPr bwMode="auto">
          <a:xfrm>
            <a:off x="457200" y="2116138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92" name="Text Box 136"/>
          <p:cNvSpPr txBox="1">
            <a:spLocks noChangeArrowheads="1"/>
          </p:cNvSpPr>
          <p:nvPr/>
        </p:nvSpPr>
        <p:spPr bwMode="auto">
          <a:xfrm>
            <a:off x="101600" y="5394325"/>
            <a:ext cx="75263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Challenge</a:t>
            </a:r>
            <a:r>
              <a:rPr lang="en-US" sz="2000"/>
              <a:t>: Come up with a formula to locate a node’s children  </a:t>
            </a:r>
          </a:p>
        </p:txBody>
      </p:sp>
      <p:sp>
        <p:nvSpPr>
          <p:cNvPr id="838798" name="Rectangle 142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93" name="Rectangle 137"/>
          <p:cNvSpPr>
            <a:spLocks noChangeArrowheads="1"/>
          </p:cNvSpPr>
          <p:nvPr/>
        </p:nvSpPr>
        <p:spPr bwMode="auto">
          <a:xfrm>
            <a:off x="304800" y="5927725"/>
            <a:ext cx="72786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Hint</a:t>
            </a:r>
            <a:r>
              <a:rPr lang="en-US" sz="2000"/>
              <a:t>: It’s of the form     leftChild(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  = A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B</a:t>
            </a:r>
          </a:p>
          <a:p>
            <a:pPr algn="l"/>
            <a:r>
              <a:rPr lang="en-US" sz="2000"/>
              <a:t>                                       rightChild(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= A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C</a:t>
            </a:r>
          </a:p>
        </p:txBody>
      </p:sp>
      <p:sp>
        <p:nvSpPr>
          <p:cNvPr id="838794" name="Text Box 138"/>
          <p:cNvSpPr txBox="1">
            <a:spLocks noChangeArrowheads="1"/>
          </p:cNvSpPr>
          <p:nvPr/>
        </p:nvSpPr>
        <p:spPr bwMode="auto">
          <a:xfrm>
            <a:off x="5713412" y="5857875"/>
            <a:ext cx="36988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38795" name="Text Box 139"/>
          <p:cNvSpPr txBox="1">
            <a:spLocks noChangeArrowheads="1"/>
          </p:cNvSpPr>
          <p:nvPr/>
        </p:nvSpPr>
        <p:spPr bwMode="auto">
          <a:xfrm>
            <a:off x="7313612" y="5870575"/>
            <a:ext cx="32067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838796" name="Text Box 140"/>
          <p:cNvSpPr txBox="1">
            <a:spLocks noChangeArrowheads="1"/>
          </p:cNvSpPr>
          <p:nvPr/>
        </p:nvSpPr>
        <p:spPr bwMode="auto">
          <a:xfrm>
            <a:off x="5700712" y="6210300"/>
            <a:ext cx="36988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38797" name="Text Box 141"/>
          <p:cNvSpPr txBox="1">
            <a:spLocks noChangeArrowheads="1"/>
          </p:cNvSpPr>
          <p:nvPr/>
        </p:nvSpPr>
        <p:spPr bwMode="auto">
          <a:xfrm>
            <a:off x="7300912" y="6223000"/>
            <a:ext cx="36988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38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38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38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838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83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83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83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838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83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83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8387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838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0"/>
                                        <p:tgtEl>
                                          <p:spTgt spid="8387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0"/>
                                        <p:tgtEl>
                                          <p:spTgt spid="838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0"/>
                                        <p:tgtEl>
                                          <p:spTgt spid="8387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0"/>
                                        <p:tgtEl>
                                          <p:spTgt spid="838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0"/>
                                        <p:tgtEl>
                                          <p:spTgt spid="8387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765" grpId="0"/>
      <p:bldP spid="838765" grpId="1"/>
      <p:bldP spid="838766" grpId="0"/>
      <p:bldP spid="838766" grpId="1"/>
      <p:bldP spid="838769" grpId="0" animBg="1"/>
      <p:bldP spid="838769" grpId="1" animBg="1"/>
      <p:bldP spid="838770" grpId="0"/>
      <p:bldP spid="838770" grpId="1"/>
      <p:bldP spid="838772" grpId="0"/>
      <p:bldP spid="838772" grpId="1"/>
      <p:bldP spid="838774" grpId="0"/>
      <p:bldP spid="838774" grpId="1"/>
      <p:bldP spid="838777" grpId="0" animBg="1"/>
      <p:bldP spid="838777" grpId="1" animBg="1"/>
      <p:bldP spid="838778" grpId="0" animBg="1"/>
      <p:bldP spid="838778" grpId="1" animBg="1"/>
      <p:bldP spid="838781" grpId="0" animBg="1"/>
      <p:bldP spid="838781" grpId="1" animBg="1"/>
      <p:bldP spid="838782" grpId="0"/>
      <p:bldP spid="838782" grpId="1"/>
      <p:bldP spid="838788" grpId="0" animBg="1"/>
      <p:bldP spid="838788" grpId="1" animBg="1"/>
      <p:bldP spid="838791" grpId="0" animBg="1"/>
      <p:bldP spid="838791" grpId="1" animBg="1"/>
      <p:bldP spid="838792" grpId="0"/>
      <p:bldP spid="838792" grpId="1"/>
      <p:bldP spid="838798" grpId="0" animBg="1"/>
      <p:bldP spid="838793" grpId="0"/>
      <p:bldP spid="838794" grpId="0" animBg="1"/>
      <p:bldP spid="838795" grpId="0" animBg="1"/>
      <p:bldP spid="838796" grpId="0" animBg="1"/>
      <p:bldP spid="83879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AB190-A174-402F-BC9A-441FBCAAE953}" type="slidenum">
              <a:rPr lang="en-US"/>
              <a:pPr/>
              <a:t>25</a:t>
            </a:fld>
            <a:endParaRPr lang="en-US"/>
          </a:p>
        </p:txBody>
      </p:sp>
      <p:grpSp>
        <p:nvGrpSpPr>
          <p:cNvPr id="840706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40707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0708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0709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0710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1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2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3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4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0715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0716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7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8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9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0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0721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0722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3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4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5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6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0727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0728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40729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40730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1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2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3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4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5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6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37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38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9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40740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1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2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3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0744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0745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6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7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8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9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0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1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2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40753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4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5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6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7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8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9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0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61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62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3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40764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40765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6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7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8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69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70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40771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2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3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4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75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76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40777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8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9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0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1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2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3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84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85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40786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40787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40788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40789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40790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0791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40792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40793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40794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40795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40796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40797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40798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40799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40800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0801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0802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40822" name="Rectangle 118"/>
          <p:cNvSpPr>
            <a:spLocks noChangeArrowheads="1"/>
          </p:cNvSpPr>
          <p:nvPr/>
        </p:nvSpPr>
        <p:spPr bwMode="auto">
          <a:xfrm>
            <a:off x="304800" y="5927725"/>
            <a:ext cx="72437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Hint</a:t>
            </a:r>
            <a:r>
              <a:rPr lang="en-US" sz="2000"/>
              <a:t>: It’s of the form     leftChild(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 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1</a:t>
            </a:r>
          </a:p>
          <a:p>
            <a:pPr algn="l"/>
            <a:r>
              <a:rPr lang="en-US" sz="2000"/>
              <a:t>                                       rightChild(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40827" name="Text Box 123"/>
          <p:cNvSpPr txBox="1">
            <a:spLocks noChangeArrowheads="1"/>
          </p:cNvSpPr>
          <p:nvPr/>
        </p:nvSpPr>
        <p:spPr bwMode="auto">
          <a:xfrm>
            <a:off x="2286000" y="3124200"/>
            <a:ext cx="460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Let’s see, does our formula work?</a:t>
            </a:r>
          </a:p>
        </p:txBody>
      </p:sp>
      <p:sp>
        <p:nvSpPr>
          <p:cNvPr id="840828" name="Text Box 124"/>
          <p:cNvSpPr txBox="1">
            <a:spLocks noChangeArrowheads="1"/>
          </p:cNvSpPr>
          <p:nvPr/>
        </p:nvSpPr>
        <p:spPr bwMode="auto">
          <a:xfrm>
            <a:off x="533400" y="40259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Consider this node, which is in slot #1 of our array?</a:t>
            </a:r>
          </a:p>
        </p:txBody>
      </p:sp>
      <p:sp>
        <p:nvSpPr>
          <p:cNvPr id="840829" name="Oval 125"/>
          <p:cNvSpPr>
            <a:spLocks noChangeArrowheads="1"/>
          </p:cNvSpPr>
          <p:nvPr/>
        </p:nvSpPr>
        <p:spPr bwMode="auto">
          <a:xfrm>
            <a:off x="812800" y="1295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30" name="Rectangle 126"/>
          <p:cNvSpPr>
            <a:spLocks noChangeArrowheads="1"/>
          </p:cNvSpPr>
          <p:nvPr/>
        </p:nvSpPr>
        <p:spPr bwMode="auto">
          <a:xfrm>
            <a:off x="7327900" y="19812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32" name="Text Box 128"/>
          <p:cNvSpPr txBox="1">
            <a:spLocks noChangeArrowheads="1"/>
          </p:cNvSpPr>
          <p:nvPr/>
        </p:nvSpPr>
        <p:spPr bwMode="auto">
          <a:xfrm>
            <a:off x="914400" y="4495800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leftChild(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)   = 2 * 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 + 1</a:t>
            </a:r>
          </a:p>
        </p:txBody>
      </p:sp>
      <p:sp>
        <p:nvSpPr>
          <p:cNvPr id="840833" name="Text Box 129"/>
          <p:cNvSpPr txBox="1">
            <a:spLocks noChangeArrowheads="1"/>
          </p:cNvSpPr>
          <p:nvPr/>
        </p:nvSpPr>
        <p:spPr bwMode="auto">
          <a:xfrm>
            <a:off x="3810000" y="4479925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= </a:t>
            </a:r>
            <a:r>
              <a:rPr lang="en-US" sz="2000">
                <a:solidFill>
                  <a:srgbClr val="6600CC"/>
                </a:solidFill>
              </a:rPr>
              <a:t>slot 3</a:t>
            </a:r>
          </a:p>
        </p:txBody>
      </p:sp>
      <p:sp>
        <p:nvSpPr>
          <p:cNvPr id="840834" name="Text Box 130"/>
          <p:cNvSpPr txBox="1">
            <a:spLocks noChangeArrowheads="1"/>
          </p:cNvSpPr>
          <p:nvPr/>
        </p:nvSpPr>
        <p:spPr bwMode="auto">
          <a:xfrm>
            <a:off x="914400" y="4937125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rightChild(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) = 2 * 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 + 2</a:t>
            </a:r>
          </a:p>
        </p:txBody>
      </p:sp>
      <p:sp>
        <p:nvSpPr>
          <p:cNvPr id="840835" name="Text Box 131"/>
          <p:cNvSpPr txBox="1">
            <a:spLocks noChangeArrowheads="1"/>
          </p:cNvSpPr>
          <p:nvPr/>
        </p:nvSpPr>
        <p:spPr bwMode="auto">
          <a:xfrm>
            <a:off x="3810000" y="4921250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= </a:t>
            </a:r>
            <a:r>
              <a:rPr lang="en-US" sz="2000">
                <a:solidFill>
                  <a:srgbClr val="6600CC"/>
                </a:solidFill>
              </a:rPr>
              <a:t>slot 4</a:t>
            </a:r>
          </a:p>
        </p:txBody>
      </p:sp>
      <p:cxnSp>
        <p:nvCxnSpPr>
          <p:cNvPr id="840836" name="AutoShape 132"/>
          <p:cNvCxnSpPr>
            <a:cxnSpLocks noChangeShapeType="1"/>
            <a:stCxn id="840830" idx="3"/>
            <a:endCxn id="840713" idx="3"/>
          </p:cNvCxnSpPr>
          <p:nvPr/>
        </p:nvCxnSpPr>
        <p:spPr bwMode="auto">
          <a:xfrm flipH="1">
            <a:off x="8763000" y="2152650"/>
            <a:ext cx="20638" cy="6762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0837" name="AutoShape 133"/>
          <p:cNvCxnSpPr>
            <a:cxnSpLocks noChangeShapeType="1"/>
            <a:stCxn id="840830" idx="3"/>
            <a:endCxn id="840714" idx="3"/>
          </p:cNvCxnSpPr>
          <p:nvPr/>
        </p:nvCxnSpPr>
        <p:spPr bwMode="auto">
          <a:xfrm flipH="1">
            <a:off x="8763000" y="2152650"/>
            <a:ext cx="20638" cy="10064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0838" name="Line 134"/>
          <p:cNvSpPr>
            <a:spLocks noChangeShapeType="1"/>
          </p:cNvSpPr>
          <p:nvPr/>
        </p:nvSpPr>
        <p:spPr bwMode="auto">
          <a:xfrm flipH="1">
            <a:off x="990600" y="1854200"/>
            <a:ext cx="127000" cy="4572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39" name="Line 135"/>
          <p:cNvSpPr>
            <a:spLocks noChangeShapeType="1"/>
          </p:cNvSpPr>
          <p:nvPr/>
        </p:nvSpPr>
        <p:spPr bwMode="auto">
          <a:xfrm>
            <a:off x="1460500" y="1905000"/>
            <a:ext cx="177800" cy="4064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40" name="Text Box 136"/>
          <p:cNvSpPr txBox="1">
            <a:spLocks noChangeArrowheads="1"/>
          </p:cNvSpPr>
          <p:nvPr/>
        </p:nvSpPr>
        <p:spPr bwMode="auto">
          <a:xfrm>
            <a:off x="711200" y="53975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Our formula appears to work!</a:t>
            </a:r>
          </a:p>
        </p:txBody>
      </p:sp>
      <p:sp>
        <p:nvSpPr>
          <p:cNvPr id="840841" name="Rectangle 137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4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4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40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40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827" grpId="0"/>
      <p:bldP spid="840828" grpId="0"/>
      <p:bldP spid="840829" grpId="0" animBg="1"/>
      <p:bldP spid="840830" grpId="0" animBg="1"/>
      <p:bldP spid="840832" grpId="0"/>
      <p:bldP spid="840833" grpId="0"/>
      <p:bldP spid="840834" grpId="0"/>
      <p:bldP spid="840835" grpId="0"/>
      <p:bldP spid="840838" grpId="0" animBg="1"/>
      <p:bldP spid="840838" grpId="1" animBg="1"/>
      <p:bldP spid="840839" grpId="0" animBg="1"/>
      <p:bldP spid="8408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F4F3E-4513-41CE-8AB4-09638B4F3B1E}" type="slidenum">
              <a:rPr lang="en-US"/>
              <a:pPr/>
              <a:t>26</a:t>
            </a:fld>
            <a:endParaRPr lang="en-US"/>
          </a:p>
        </p:txBody>
      </p:sp>
      <p:grpSp>
        <p:nvGrpSpPr>
          <p:cNvPr id="842754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42755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2756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2757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2758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59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0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1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2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2763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2764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5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6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7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8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2769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2770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1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2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3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4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2775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2776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42777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42778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79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0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1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2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3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4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785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786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7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42788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9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0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1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2792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2793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4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5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6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7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8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9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0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42801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2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3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4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5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6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7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8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09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10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1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42812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42813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4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5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6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17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18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42819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0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1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2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23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24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42825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6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7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8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9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30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31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32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33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42834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42835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42836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42837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42838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2839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42840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42841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42842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42843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42844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42845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42846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42847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42848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2849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2850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42851" name="Rectangle 99"/>
          <p:cNvSpPr>
            <a:spLocks noChangeArrowheads="1"/>
          </p:cNvSpPr>
          <p:nvPr/>
        </p:nvSpPr>
        <p:spPr bwMode="auto">
          <a:xfrm>
            <a:off x="304800" y="5927725"/>
            <a:ext cx="72437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Hint</a:t>
            </a:r>
            <a:r>
              <a:rPr lang="en-US" sz="2000"/>
              <a:t>: It’s of the form     leftChild(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 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1</a:t>
            </a:r>
          </a:p>
          <a:p>
            <a:pPr algn="l"/>
            <a:r>
              <a:rPr lang="en-US" sz="2000"/>
              <a:t>                                       rightChild(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 </a:t>
            </a:r>
            <a:r>
              <a:rPr lang="en-US" sz="2000"/>
              <a:t>+ </a:t>
            </a:r>
            <a:r>
              <a:rPr lang="en-US" sz="20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42852" name="Text Box 100"/>
          <p:cNvSpPr txBox="1">
            <a:spLocks noChangeArrowheads="1"/>
          </p:cNvSpPr>
          <p:nvPr/>
        </p:nvSpPr>
        <p:spPr bwMode="auto">
          <a:xfrm>
            <a:off x="2286000" y="3124200"/>
            <a:ext cx="4600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So given a node, we can find its two children pretty easily.  Cool!</a:t>
            </a:r>
          </a:p>
        </p:txBody>
      </p:sp>
      <p:sp>
        <p:nvSpPr>
          <p:cNvPr id="842853" name="Text Box 101"/>
          <p:cNvSpPr txBox="1">
            <a:spLocks noChangeArrowheads="1"/>
          </p:cNvSpPr>
          <p:nvPr/>
        </p:nvSpPr>
        <p:spPr bwMode="auto">
          <a:xfrm>
            <a:off x="533400" y="4025900"/>
            <a:ext cx="6327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Question</a:t>
            </a:r>
            <a:r>
              <a:rPr lang="en-US" sz="2000"/>
              <a:t>: So now how do we find the slot number of the parent of some node in our array?</a:t>
            </a:r>
          </a:p>
        </p:txBody>
      </p:sp>
      <p:sp>
        <p:nvSpPr>
          <p:cNvPr id="842865" name="Text Box 113"/>
          <p:cNvSpPr txBox="1">
            <a:spLocks noChangeArrowheads="1"/>
          </p:cNvSpPr>
          <p:nvPr/>
        </p:nvSpPr>
        <p:spPr bwMode="auto">
          <a:xfrm>
            <a:off x="609600" y="48514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Answer</a:t>
            </a:r>
            <a:r>
              <a:rPr lang="en-US" sz="2000"/>
              <a:t>: Use simple algebra!</a:t>
            </a:r>
          </a:p>
        </p:txBody>
      </p:sp>
      <p:sp>
        <p:nvSpPr>
          <p:cNvPr id="842866" name="Rectangle 114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67" name="Rectangle 115"/>
          <p:cNvSpPr>
            <a:spLocks noChangeArrowheads="1"/>
          </p:cNvSpPr>
          <p:nvPr/>
        </p:nvSpPr>
        <p:spPr bwMode="auto">
          <a:xfrm>
            <a:off x="3263900" y="5927725"/>
            <a:ext cx="1230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leftChild</a:t>
            </a:r>
            <a:endParaRPr lang="en-US" sz="2000">
              <a:solidFill>
                <a:srgbClr val="6600CC"/>
              </a:solidFill>
            </a:endParaRPr>
          </a:p>
        </p:txBody>
      </p:sp>
      <p:sp>
        <p:nvSpPr>
          <p:cNvPr id="842870" name="Text Box 118"/>
          <p:cNvSpPr txBox="1">
            <a:spLocks noChangeArrowheads="1"/>
          </p:cNvSpPr>
          <p:nvPr/>
        </p:nvSpPr>
        <p:spPr bwMode="auto">
          <a:xfrm>
            <a:off x="3527425" y="5711825"/>
            <a:ext cx="2378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-1                       -1</a:t>
            </a:r>
          </a:p>
        </p:txBody>
      </p:sp>
      <p:sp>
        <p:nvSpPr>
          <p:cNvPr id="842873" name="Rectangle 121"/>
          <p:cNvSpPr>
            <a:spLocks noChangeArrowheads="1"/>
          </p:cNvSpPr>
          <p:nvPr/>
        </p:nvSpPr>
        <p:spPr bwMode="auto">
          <a:xfrm>
            <a:off x="5499100" y="5918200"/>
            <a:ext cx="2003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842874" name="Rectangle 122"/>
          <p:cNvSpPr>
            <a:spLocks noChangeArrowheads="1"/>
          </p:cNvSpPr>
          <p:nvPr/>
        </p:nvSpPr>
        <p:spPr bwMode="auto">
          <a:xfrm>
            <a:off x="5473700" y="5257800"/>
            <a:ext cx="635000" cy="596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77" name="Rectangle 125"/>
          <p:cNvSpPr>
            <a:spLocks noChangeArrowheads="1"/>
          </p:cNvSpPr>
          <p:nvPr/>
        </p:nvSpPr>
        <p:spPr bwMode="auto">
          <a:xfrm>
            <a:off x="4127500" y="5257800"/>
            <a:ext cx="444500" cy="596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75" name="Rectangle 123"/>
          <p:cNvSpPr>
            <a:spLocks noChangeArrowheads="1"/>
          </p:cNvSpPr>
          <p:nvPr/>
        </p:nvSpPr>
        <p:spPr bwMode="auto">
          <a:xfrm>
            <a:off x="4089400" y="53816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42879" name="Line 127"/>
          <p:cNvSpPr>
            <a:spLocks noChangeShapeType="1"/>
          </p:cNvSpPr>
          <p:nvPr/>
        </p:nvSpPr>
        <p:spPr bwMode="auto">
          <a:xfrm>
            <a:off x="2362200" y="5791200"/>
            <a:ext cx="1600200" cy="0"/>
          </a:xfrm>
          <a:prstGeom prst="line">
            <a:avLst/>
          </a:prstGeom>
          <a:noFill/>
          <a:ln w="412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81" name="Rectangle 129"/>
          <p:cNvSpPr>
            <a:spLocks noChangeArrowheads="1"/>
          </p:cNvSpPr>
          <p:nvPr/>
        </p:nvSpPr>
        <p:spPr bwMode="auto">
          <a:xfrm>
            <a:off x="2362200" y="5410200"/>
            <a:ext cx="1612900" cy="33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80" name="Text Box 128"/>
          <p:cNvSpPr txBox="1">
            <a:spLocks noChangeArrowheads="1"/>
          </p:cNvSpPr>
          <p:nvPr/>
        </p:nvSpPr>
        <p:spPr bwMode="auto">
          <a:xfrm>
            <a:off x="2273300" y="5394325"/>
            <a:ext cx="176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child-1</a:t>
            </a:r>
          </a:p>
        </p:txBody>
      </p:sp>
      <p:sp>
        <p:nvSpPr>
          <p:cNvPr id="842882" name="AutoShape 130"/>
          <p:cNvSpPr>
            <a:spLocks noChangeArrowheads="1"/>
          </p:cNvSpPr>
          <p:nvPr/>
        </p:nvSpPr>
        <p:spPr bwMode="auto">
          <a:xfrm>
            <a:off x="3276600" y="2628900"/>
            <a:ext cx="4076700" cy="2349500"/>
          </a:xfrm>
          <a:prstGeom prst="wedgeRoundRectCallout">
            <a:avLst>
              <a:gd name="adj1" fmla="val -44394"/>
              <a:gd name="adj2" fmla="val 68782"/>
              <a:gd name="adj3" fmla="val 16667"/>
            </a:avLst>
          </a:prstGeom>
          <a:solidFill>
            <a:srgbClr val="FFEF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And, due to a property of C++ integer division…</a:t>
            </a:r>
          </a:p>
          <a:p>
            <a:endParaRPr lang="en-US" sz="1000"/>
          </a:p>
          <a:p>
            <a:r>
              <a:rPr lang="en-US"/>
              <a:t> this formula works equally well for both </a:t>
            </a:r>
            <a:r>
              <a:rPr lang="en-US">
                <a:solidFill>
                  <a:schemeClr val="accent2"/>
                </a:solidFill>
              </a:rPr>
              <a:t>left </a:t>
            </a:r>
            <a:r>
              <a:rPr lang="en-US"/>
              <a:t>and </a:t>
            </a:r>
            <a:r>
              <a:rPr lang="en-US">
                <a:solidFill>
                  <a:schemeClr val="accent2"/>
                </a:solidFill>
              </a:rPr>
              <a:t>right</a:t>
            </a:r>
            <a:r>
              <a:rPr lang="en-US"/>
              <a:t> children!</a:t>
            </a:r>
          </a:p>
        </p:txBody>
      </p:sp>
      <p:sp>
        <p:nvSpPr>
          <p:cNvPr id="842885" name="Rectangle 133"/>
          <p:cNvSpPr>
            <a:spLocks noChangeArrowheads="1"/>
          </p:cNvSpPr>
          <p:nvPr/>
        </p:nvSpPr>
        <p:spPr bwMode="auto">
          <a:xfrm>
            <a:off x="1917700" y="5194300"/>
            <a:ext cx="2057400" cy="1003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86" name="Rectangle 134"/>
          <p:cNvSpPr>
            <a:spLocks noChangeArrowheads="1"/>
          </p:cNvSpPr>
          <p:nvPr/>
        </p:nvSpPr>
        <p:spPr bwMode="auto">
          <a:xfrm>
            <a:off x="4635500" y="5397500"/>
            <a:ext cx="1866900" cy="571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42884" name="Picture 13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9" t="79556" r="40834" b="15778"/>
          <a:stretch>
            <a:fillRect/>
          </a:stretch>
        </p:blipFill>
        <p:spPr bwMode="auto">
          <a:xfrm>
            <a:off x="4597400" y="5448300"/>
            <a:ext cx="990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2883" name="Picture 1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8" t="79556" r="55348" b="11333"/>
          <a:stretch>
            <a:fillRect/>
          </a:stretch>
        </p:blipFill>
        <p:spPr bwMode="auto">
          <a:xfrm>
            <a:off x="2260600" y="5445125"/>
            <a:ext cx="173513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2887" name="Picture 13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0" t="76666" r="38055" b="13889"/>
          <a:stretch>
            <a:fillRect/>
          </a:stretch>
        </p:blipFill>
        <p:spPr bwMode="auto">
          <a:xfrm>
            <a:off x="2895600" y="5257800"/>
            <a:ext cx="3027363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175 -0.07778 " pathEditMode="relative" ptsTypes="AA">
                                      <p:cBhvr>
                                        <p:cTn id="18" dur="2000" fill="hold"/>
                                        <p:tgtEl>
                                          <p:spTgt spid="842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175 -0.07778 " pathEditMode="relative" ptsTypes="AA">
                                      <p:cBhvr>
                                        <p:cTn id="20" dur="2000" fill="hold"/>
                                        <p:tgtEl>
                                          <p:spTgt spid="8428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428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42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-0.07777 L -0.10278 -0.0759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42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4445 " pathEditMode="relative" ptsTypes="AA">
                                      <p:cBhvr>
                                        <p:cTn id="36" dur="2000" fill="hold"/>
                                        <p:tgtEl>
                                          <p:spTgt spid="8428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42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59259E-6 L -0.13056 0.053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8428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8" y="268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42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42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4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42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42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9 0.00093 L 0.20573 -0.01944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842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86" y="-101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94 -0.0037 L -0.18333 -0.00555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8428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19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851" grpId="0"/>
      <p:bldP spid="842852" grpId="0"/>
      <p:bldP spid="842853" grpId="0"/>
      <p:bldP spid="842865" grpId="0"/>
      <p:bldP spid="842867" grpId="0"/>
      <p:bldP spid="842867" grpId="1"/>
      <p:bldP spid="842870" grpId="0"/>
      <p:bldP spid="842870" grpId="1"/>
      <p:bldP spid="842873" grpId="0"/>
      <p:bldP spid="842874" grpId="0" animBg="1"/>
      <p:bldP spid="842877" grpId="0" animBg="1"/>
      <p:bldP spid="842875" grpId="0"/>
      <p:bldP spid="842875" grpId="1"/>
      <p:bldP spid="842879" grpId="0" animBg="1"/>
      <p:bldP spid="842881" grpId="0" animBg="1"/>
      <p:bldP spid="842880" grpId="0"/>
      <p:bldP spid="842882" grpId="0" animBg="1"/>
      <p:bldP spid="842882" grpId="1" animBg="1"/>
      <p:bldP spid="842885" grpId="0" animBg="1"/>
      <p:bldP spid="84288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73A5-D7BB-4B7C-918E-5FD0B40FC0CD}" type="slidenum">
              <a:rPr lang="en-US"/>
              <a:pPr/>
              <a:t>27</a:t>
            </a:fld>
            <a:endParaRPr lang="en-US"/>
          </a:p>
        </p:txBody>
      </p:sp>
      <p:grpSp>
        <p:nvGrpSpPr>
          <p:cNvPr id="844802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44803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4804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4805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4806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07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08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09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0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4811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4812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3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4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5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6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4817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4818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9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20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21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22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4823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4824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44825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44826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27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28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29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0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1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2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33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34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5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44836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7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8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9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4840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4841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2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3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4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5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6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7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8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44849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0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1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2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3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4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5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6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57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58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9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44860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44861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2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3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4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65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66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44867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8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9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0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71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72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44873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4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5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6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7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8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9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80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81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44882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44883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44884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44885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44886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4887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44888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44889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44890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44891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44892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44893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44894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44895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44896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4897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4898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44900" name="Text Box 100"/>
          <p:cNvSpPr txBox="1">
            <a:spLocks noChangeArrowheads="1"/>
          </p:cNvSpPr>
          <p:nvPr/>
        </p:nvSpPr>
        <p:spPr bwMode="auto">
          <a:xfrm>
            <a:off x="2286000" y="3124200"/>
            <a:ext cx="4600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So given a node, we can find its two children pretty easily.  Cool!</a:t>
            </a:r>
          </a:p>
        </p:txBody>
      </p:sp>
      <p:sp>
        <p:nvSpPr>
          <p:cNvPr id="844901" name="Text Box 101"/>
          <p:cNvSpPr txBox="1">
            <a:spLocks noChangeArrowheads="1"/>
          </p:cNvSpPr>
          <p:nvPr/>
        </p:nvSpPr>
        <p:spPr bwMode="auto">
          <a:xfrm>
            <a:off x="533400" y="4025900"/>
            <a:ext cx="6327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Question</a:t>
            </a:r>
            <a:r>
              <a:rPr lang="en-US" sz="2000"/>
              <a:t>: So now how do we find the slot number of the parent of some node in our array?</a:t>
            </a:r>
          </a:p>
        </p:txBody>
      </p:sp>
      <p:sp>
        <p:nvSpPr>
          <p:cNvPr id="844902" name="Text Box 102"/>
          <p:cNvSpPr txBox="1">
            <a:spLocks noChangeArrowheads="1"/>
          </p:cNvSpPr>
          <p:nvPr/>
        </p:nvSpPr>
        <p:spPr bwMode="auto">
          <a:xfrm>
            <a:off x="609600" y="48514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Answer</a:t>
            </a:r>
            <a:r>
              <a:rPr lang="en-US" sz="2000"/>
              <a:t>: Use simple algebra!</a:t>
            </a:r>
          </a:p>
        </p:txBody>
      </p:sp>
      <p:sp>
        <p:nvSpPr>
          <p:cNvPr id="844903" name="Rectangle 103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14" name="Rectangle 114"/>
          <p:cNvSpPr>
            <a:spLocks noChangeArrowheads="1"/>
          </p:cNvSpPr>
          <p:nvPr/>
        </p:nvSpPr>
        <p:spPr bwMode="auto">
          <a:xfrm>
            <a:off x="1917700" y="5194300"/>
            <a:ext cx="2057400" cy="1003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4923" name="Group 123"/>
          <p:cNvGrpSpPr>
            <a:grpSpLocks/>
          </p:cNvGrpSpPr>
          <p:nvPr/>
        </p:nvGrpSpPr>
        <p:grpSpPr bwMode="auto">
          <a:xfrm>
            <a:off x="165100" y="3124200"/>
            <a:ext cx="7073900" cy="3581400"/>
            <a:chOff x="104" y="1968"/>
            <a:chExt cx="4456" cy="2256"/>
          </a:xfrm>
        </p:grpSpPr>
        <p:sp>
          <p:nvSpPr>
            <p:cNvPr id="844921" name="Rectangle 121"/>
            <p:cNvSpPr>
              <a:spLocks noChangeArrowheads="1"/>
            </p:cNvSpPr>
            <p:nvPr/>
          </p:nvSpPr>
          <p:spPr bwMode="auto">
            <a:xfrm>
              <a:off x="1440" y="1968"/>
              <a:ext cx="3120" cy="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922" name="Rectangle 122"/>
            <p:cNvSpPr>
              <a:spLocks noChangeArrowheads="1"/>
            </p:cNvSpPr>
            <p:nvPr/>
          </p:nvSpPr>
          <p:spPr bwMode="auto">
            <a:xfrm>
              <a:off x="104" y="2400"/>
              <a:ext cx="1464" cy="1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844918" name="Picture 1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0" t="76666" r="38055" b="13889"/>
          <a:stretch>
            <a:fillRect/>
          </a:stretch>
        </p:blipFill>
        <p:spPr bwMode="auto">
          <a:xfrm>
            <a:off x="2895600" y="5257800"/>
            <a:ext cx="3027363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4920" name="Text Box 120"/>
          <p:cNvSpPr txBox="1">
            <a:spLocks noChangeArrowheads="1"/>
          </p:cNvSpPr>
          <p:nvPr/>
        </p:nvSpPr>
        <p:spPr bwMode="auto">
          <a:xfrm>
            <a:off x="2349500" y="3794125"/>
            <a:ext cx="460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Ok, let’s verify that it works…</a:t>
            </a:r>
          </a:p>
        </p:txBody>
      </p:sp>
      <p:sp>
        <p:nvSpPr>
          <p:cNvPr id="844924" name="Rectangle 124"/>
          <p:cNvSpPr>
            <a:spLocks noChangeArrowheads="1"/>
          </p:cNvSpPr>
          <p:nvPr/>
        </p:nvSpPr>
        <p:spPr bwMode="auto">
          <a:xfrm>
            <a:off x="7327900" y="19812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25" name="Text Box 125"/>
          <p:cNvSpPr txBox="1">
            <a:spLocks noChangeArrowheads="1"/>
          </p:cNvSpPr>
          <p:nvPr/>
        </p:nvSpPr>
        <p:spPr bwMode="auto">
          <a:xfrm>
            <a:off x="2260600" y="4264025"/>
            <a:ext cx="460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 parent of slot #1 is… (</a:t>
            </a:r>
            <a:r>
              <a:rPr lang="en-US" sz="2000">
                <a:solidFill>
                  <a:srgbClr val="6600CC"/>
                </a:solidFill>
              </a:rPr>
              <a:t>1</a:t>
            </a:r>
            <a:r>
              <a:rPr lang="en-US" sz="2000"/>
              <a:t>-1)/2 = </a:t>
            </a:r>
            <a:r>
              <a:rPr lang="en-US" sz="2000">
                <a:solidFill>
                  <a:srgbClr val="6600CC"/>
                </a:solidFill>
              </a:rPr>
              <a:t>0</a:t>
            </a:r>
          </a:p>
        </p:txBody>
      </p:sp>
      <p:sp>
        <p:nvSpPr>
          <p:cNvPr id="844926" name="Oval 126"/>
          <p:cNvSpPr>
            <a:spLocks noChangeArrowheads="1"/>
          </p:cNvSpPr>
          <p:nvPr/>
        </p:nvSpPr>
        <p:spPr bwMode="auto">
          <a:xfrm>
            <a:off x="812800" y="1295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4927" name="AutoShape 127"/>
          <p:cNvCxnSpPr>
            <a:cxnSpLocks noChangeShapeType="1"/>
            <a:stCxn id="844924" idx="3"/>
            <a:endCxn id="844806" idx="3"/>
          </p:cNvCxnSpPr>
          <p:nvPr/>
        </p:nvCxnSpPr>
        <p:spPr bwMode="auto">
          <a:xfrm flipH="1" flipV="1">
            <a:off x="8763000" y="1841500"/>
            <a:ext cx="20638" cy="311150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4929" name="AutoShape 129"/>
          <p:cNvCxnSpPr>
            <a:cxnSpLocks noChangeShapeType="1"/>
            <a:stCxn id="844926" idx="0"/>
            <a:endCxn id="844836" idx="1"/>
          </p:cNvCxnSpPr>
          <p:nvPr/>
        </p:nvCxnSpPr>
        <p:spPr bwMode="auto">
          <a:xfrm rot="16200000">
            <a:off x="1478756" y="781844"/>
            <a:ext cx="284163" cy="701675"/>
          </a:xfrm>
          <a:prstGeom prst="curvedConnector2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4930" name="Text Box 130"/>
          <p:cNvSpPr txBox="1">
            <a:spLocks noChangeArrowheads="1"/>
          </p:cNvSpPr>
          <p:nvPr/>
        </p:nvSpPr>
        <p:spPr bwMode="auto">
          <a:xfrm>
            <a:off x="2286000" y="4632325"/>
            <a:ext cx="4778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 parent of slot #2 is… (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-1)/2 = </a:t>
            </a:r>
            <a:r>
              <a:rPr lang="en-US" sz="2000">
                <a:solidFill>
                  <a:srgbClr val="6600CC"/>
                </a:solidFill>
              </a:rPr>
              <a:t>0</a:t>
            </a:r>
          </a:p>
        </p:txBody>
      </p:sp>
      <p:sp>
        <p:nvSpPr>
          <p:cNvPr id="844931" name="Rectangle 131"/>
          <p:cNvSpPr>
            <a:spLocks noChangeArrowheads="1"/>
          </p:cNvSpPr>
          <p:nvPr/>
        </p:nvSpPr>
        <p:spPr bwMode="auto">
          <a:xfrm>
            <a:off x="7327900" y="22987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32" name="Oval 132"/>
          <p:cNvSpPr>
            <a:spLocks noChangeArrowheads="1"/>
          </p:cNvSpPr>
          <p:nvPr/>
        </p:nvSpPr>
        <p:spPr bwMode="auto">
          <a:xfrm>
            <a:off x="2984500" y="1295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4933" name="AutoShape 133"/>
          <p:cNvCxnSpPr>
            <a:cxnSpLocks noChangeShapeType="1"/>
            <a:stCxn id="844931" idx="3"/>
            <a:endCxn id="844806" idx="3"/>
          </p:cNvCxnSpPr>
          <p:nvPr/>
        </p:nvCxnSpPr>
        <p:spPr bwMode="auto">
          <a:xfrm flipH="1" flipV="1">
            <a:off x="8763000" y="1841500"/>
            <a:ext cx="20638" cy="628650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4934" name="AutoShape 134"/>
          <p:cNvCxnSpPr>
            <a:cxnSpLocks noChangeShapeType="1"/>
            <a:stCxn id="844932" idx="0"/>
            <a:endCxn id="844836" idx="3"/>
          </p:cNvCxnSpPr>
          <p:nvPr/>
        </p:nvCxnSpPr>
        <p:spPr bwMode="auto">
          <a:xfrm rot="5400000" flipH="1">
            <a:off x="2928937" y="762001"/>
            <a:ext cx="284163" cy="741362"/>
          </a:xfrm>
          <a:prstGeom prst="curvedConnector2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4935" name="Text Box 135"/>
          <p:cNvSpPr txBox="1">
            <a:spLocks noChangeArrowheads="1"/>
          </p:cNvSpPr>
          <p:nvPr/>
        </p:nvSpPr>
        <p:spPr bwMode="auto">
          <a:xfrm>
            <a:off x="2286000" y="5013325"/>
            <a:ext cx="4778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 parent of slot #7 is… (</a:t>
            </a:r>
            <a:r>
              <a:rPr lang="en-US" sz="2000">
                <a:solidFill>
                  <a:srgbClr val="6600CC"/>
                </a:solidFill>
              </a:rPr>
              <a:t>7</a:t>
            </a:r>
            <a:r>
              <a:rPr lang="en-US" sz="2000"/>
              <a:t>-1)/2 = </a:t>
            </a:r>
            <a:r>
              <a:rPr lang="en-US" sz="2000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844936" name="Oval 136"/>
          <p:cNvSpPr>
            <a:spLocks noChangeArrowheads="1"/>
          </p:cNvSpPr>
          <p:nvPr/>
        </p:nvSpPr>
        <p:spPr bwMode="auto">
          <a:xfrm>
            <a:off x="76200" y="30099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37" name="Rectangle 137"/>
          <p:cNvSpPr>
            <a:spLocks noChangeArrowheads="1"/>
          </p:cNvSpPr>
          <p:nvPr/>
        </p:nvSpPr>
        <p:spPr bwMode="auto">
          <a:xfrm>
            <a:off x="7340600" y="39751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4938" name="AutoShape 138"/>
          <p:cNvCxnSpPr>
            <a:cxnSpLocks noChangeShapeType="1"/>
            <a:endCxn id="844826" idx="1"/>
          </p:cNvCxnSpPr>
          <p:nvPr/>
        </p:nvCxnSpPr>
        <p:spPr bwMode="auto">
          <a:xfrm rot="16200000">
            <a:off x="92075" y="2720975"/>
            <a:ext cx="595313" cy="373063"/>
          </a:xfrm>
          <a:prstGeom prst="curvedConnector2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4939" name="AutoShape 139"/>
          <p:cNvCxnSpPr>
            <a:cxnSpLocks noChangeShapeType="1"/>
            <a:stCxn id="844937" idx="3"/>
            <a:endCxn id="844809" idx="3"/>
          </p:cNvCxnSpPr>
          <p:nvPr/>
        </p:nvCxnSpPr>
        <p:spPr bwMode="auto">
          <a:xfrm flipH="1" flipV="1">
            <a:off x="8763000" y="2828925"/>
            <a:ext cx="33338" cy="1317625"/>
          </a:xfrm>
          <a:prstGeom prst="curvedConnector3">
            <a:avLst>
              <a:gd name="adj1" fmla="val -623810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4940" name="Text Box 140"/>
          <p:cNvSpPr txBox="1">
            <a:spLocks noChangeArrowheads="1"/>
          </p:cNvSpPr>
          <p:nvPr/>
        </p:nvSpPr>
        <p:spPr bwMode="auto">
          <a:xfrm>
            <a:off x="241300" y="5953125"/>
            <a:ext cx="74834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Cool stool!  So now we know how to </a:t>
            </a:r>
            <a:r>
              <a:rPr lang="en-US" sz="2000">
                <a:solidFill>
                  <a:srgbClr val="6600CC"/>
                </a:solidFill>
              </a:rPr>
              <a:t>locate the children</a:t>
            </a:r>
            <a:r>
              <a:rPr lang="en-US" sz="2000"/>
              <a:t> of a node, </a:t>
            </a:r>
            <a:r>
              <a:rPr lang="en-US" sz="2000">
                <a:solidFill>
                  <a:srgbClr val="6600CC"/>
                </a:solidFill>
              </a:rPr>
              <a:t>find the parent</a:t>
            </a:r>
            <a:r>
              <a:rPr lang="en-US" sz="2000"/>
              <a:t> of a node, and </a:t>
            </a:r>
            <a:r>
              <a:rPr lang="en-US" sz="2000">
                <a:solidFill>
                  <a:srgbClr val="6600CC"/>
                </a:solidFill>
              </a:rPr>
              <a:t>add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remove</a:t>
            </a:r>
            <a:r>
              <a:rPr lang="en-US" sz="2000"/>
              <a:t> nodes!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449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449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8449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4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15" dur="2000" fill="hold"/>
                                        <p:tgtEl>
                                          <p:spTgt spid="8449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44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44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4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4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844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84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4900" grpId="0"/>
      <p:bldP spid="844901" grpId="0"/>
      <p:bldP spid="844902" grpId="0"/>
      <p:bldP spid="844920" grpId="0"/>
      <p:bldP spid="844924" grpId="0" animBg="1"/>
      <p:bldP spid="844924" grpId="1" animBg="1"/>
      <p:bldP spid="844925" grpId="0"/>
      <p:bldP spid="844926" grpId="0" animBg="1"/>
      <p:bldP spid="844926" grpId="1" animBg="1"/>
      <p:bldP spid="844930" grpId="0"/>
      <p:bldP spid="844931" grpId="0" animBg="1"/>
      <p:bldP spid="844931" grpId="1" animBg="1"/>
      <p:bldP spid="844932" grpId="0" animBg="1"/>
      <p:bldP spid="844932" grpId="1" animBg="1"/>
      <p:bldP spid="844935" grpId="0"/>
      <p:bldP spid="844936" grpId="0" animBg="1"/>
      <p:bldP spid="844937" grpId="0" animBg="1"/>
      <p:bldP spid="8449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B7B8-E86E-46EC-885D-E4FE7C8FD50F}" type="slidenum">
              <a:rPr lang="en-US"/>
              <a:pPr/>
              <a:t>28</a:t>
            </a:fld>
            <a:endParaRPr lang="en-US"/>
          </a:p>
        </p:txBody>
      </p:sp>
      <p:sp>
        <p:nvSpPr>
          <p:cNvPr id="75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 an Array Summary</a:t>
            </a:r>
          </a:p>
        </p:txBody>
      </p:sp>
      <p:sp>
        <p:nvSpPr>
          <p:cNvPr id="756739" name="Text Box 3"/>
          <p:cNvSpPr txBox="1">
            <a:spLocks noChangeArrowheads="1"/>
          </p:cNvSpPr>
          <p:nvPr/>
        </p:nvSpPr>
        <p:spPr bwMode="auto">
          <a:xfrm>
            <a:off x="771525" y="1358900"/>
            <a:ext cx="709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So, now we know how to store a heap in an array!</a:t>
            </a:r>
          </a:p>
        </p:txBody>
      </p:sp>
      <p:sp>
        <p:nvSpPr>
          <p:cNvPr id="756741" name="Text Box 5"/>
          <p:cNvSpPr txBox="1">
            <a:spLocks noChangeArrowheads="1"/>
          </p:cNvSpPr>
          <p:nvPr/>
        </p:nvSpPr>
        <p:spPr bwMode="auto">
          <a:xfrm>
            <a:off x="407988" y="3048000"/>
            <a:ext cx="862965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The root of the heap goes in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array[0]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If the data for a node appears in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, its children, if they exist, are in these locations:</a:t>
            </a:r>
          </a:p>
          <a:p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>
                <a:solidFill>
                  <a:srgbClr val="006666"/>
                </a:solidFill>
                <a:latin typeface="Comic Sans MS" pitchFamily="66" charset="0"/>
              </a:rPr>
              <a:t>Left child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array[2i+1]</a:t>
            </a:r>
          </a:p>
          <a:p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>
                <a:solidFill>
                  <a:srgbClr val="006666"/>
                </a:solidFill>
                <a:latin typeface="Comic Sans MS" pitchFamily="66" charset="0"/>
              </a:rPr>
              <a:t>Right child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array[2i+2]</a:t>
            </a:r>
          </a:p>
          <a:p>
            <a:endParaRPr lang="en-US" sz="10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 startAt="3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If the data for a non-root node is in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, then its </a:t>
            </a:r>
            <a:r>
              <a:rPr lang="en-US">
                <a:solidFill>
                  <a:srgbClr val="006666"/>
                </a:solidFill>
                <a:latin typeface="Comic Sans MS" pitchFamily="66" charset="0"/>
              </a:rPr>
              <a:t>parent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 is always at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array[(i-1)/2]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  (Use integer division)</a:t>
            </a:r>
          </a:p>
          <a:p>
            <a:endParaRPr lang="en-US" sz="10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756742" name="Text Box 6"/>
          <p:cNvSpPr txBox="1">
            <a:spLocks noChangeArrowheads="1"/>
          </p:cNvSpPr>
          <p:nvPr/>
        </p:nvSpPr>
        <p:spPr bwMode="auto">
          <a:xfrm>
            <a:off x="1254125" y="2082800"/>
            <a:ext cx="6484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Here’s a recap of what we just learned 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741" grpId="0" build="p"/>
      <p:bldP spid="7567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B4C47-1DAE-4EA6-80FA-0C990560CB7B}" type="slidenum">
              <a:rPr lang="en-US"/>
              <a:pPr/>
              <a:t>29</a:t>
            </a:fld>
            <a:endParaRPr lang="en-US"/>
          </a:p>
        </p:txBody>
      </p:sp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dirty="0"/>
              <a:t>A Heap Helper Class</a:t>
            </a:r>
          </a:p>
        </p:txBody>
      </p:sp>
      <p:sp>
        <p:nvSpPr>
          <p:cNvPr id="808963" name="Text Box 3"/>
          <p:cNvSpPr txBox="1">
            <a:spLocks noChangeArrowheads="1"/>
          </p:cNvSpPr>
          <p:nvPr/>
        </p:nvSpPr>
        <p:spPr bwMode="auto">
          <a:xfrm>
            <a:off x="152400" y="857250"/>
            <a:ext cx="5597525" cy="4648200"/>
          </a:xfrm>
          <a:prstGeom prst="rect">
            <a:avLst/>
          </a:prstGeom>
          <a:solidFill>
            <a:srgbClr val="CCFFCC"/>
          </a:solidFill>
          <a:ln w="412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class HeapHelper</a:t>
            </a:r>
          </a:p>
          <a:p>
            <a:pPr algn="l"/>
            <a:r>
              <a:rPr lang="en-US" sz="2000"/>
              <a:t>{</a:t>
            </a:r>
          </a:p>
          <a:p>
            <a:pPr algn="l"/>
            <a:r>
              <a:rPr lang="en-US" sz="2000"/>
              <a:t>   HeapHelper()   	   { num = 0;  }</a:t>
            </a:r>
          </a:p>
          <a:p>
            <a:pPr algn="l"/>
            <a:r>
              <a:rPr lang="en-US" sz="600"/>
              <a:t>    </a:t>
            </a:r>
          </a:p>
          <a:p>
            <a:pPr algn="l"/>
            <a:r>
              <a:rPr lang="en-US" sz="2000"/>
              <a:t>   int GetRootIndex()      { return(0);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LeftChildLoc(int i)  { return(2*i+1);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RightChildLoc(int i) { return(2*i+2);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ParentLoc(int i)       { return((i-1)/2);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PrintVal(int i)          { cout &lt;&lt; a[i];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void AddNode(int v)     { a[num] = v; ++num;}</a:t>
            </a:r>
          </a:p>
          <a:p>
            <a:pPr algn="l"/>
            <a:r>
              <a:rPr lang="en-US" sz="2000"/>
              <a:t>private:</a:t>
            </a:r>
          </a:p>
          <a:p>
            <a:pPr algn="l"/>
            <a:r>
              <a:rPr lang="en-US" sz="2000"/>
              <a:t>  int a[MAX_ITEMS];</a:t>
            </a:r>
          </a:p>
          <a:p>
            <a:pPr algn="l"/>
            <a:r>
              <a:rPr lang="en-US" sz="2000"/>
              <a:t>  int num;</a:t>
            </a:r>
          </a:p>
          <a:p>
            <a:pPr algn="l"/>
            <a:r>
              <a:rPr lang="en-US" sz="2000"/>
              <a:t>};</a:t>
            </a:r>
          </a:p>
        </p:txBody>
      </p:sp>
      <p:sp>
        <p:nvSpPr>
          <p:cNvPr id="809088" name="Rectangle 128"/>
          <p:cNvSpPr>
            <a:spLocks noChangeArrowheads="1"/>
          </p:cNvSpPr>
          <p:nvPr/>
        </p:nvSpPr>
        <p:spPr bwMode="auto">
          <a:xfrm>
            <a:off x="3505200" y="4419600"/>
            <a:ext cx="22860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4" name="Text Box 4"/>
          <p:cNvSpPr txBox="1">
            <a:spLocks noChangeArrowheads="1"/>
          </p:cNvSpPr>
          <p:nvPr/>
        </p:nvSpPr>
        <p:spPr bwMode="auto">
          <a:xfrm>
            <a:off x="5961063" y="838200"/>
            <a:ext cx="2833687" cy="465137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/>
              <a:t>main()</a:t>
            </a:r>
          </a:p>
          <a:p>
            <a:pPr algn="l"/>
            <a:r>
              <a:rPr lang="en-US" sz="1800"/>
              <a:t>{</a:t>
            </a:r>
          </a:p>
          <a:p>
            <a:pPr algn="l"/>
            <a:r>
              <a:rPr lang="en-US" sz="1800"/>
              <a:t>   HeapHelper a;</a:t>
            </a:r>
          </a:p>
          <a:p>
            <a:pPr algn="l"/>
            <a:endParaRPr lang="en-US" sz="1000"/>
          </a:p>
          <a:p>
            <a:pPr algn="l"/>
            <a:r>
              <a:rPr lang="en-US" sz="1800"/>
              <a:t>   a.AddNode(123);</a:t>
            </a:r>
          </a:p>
          <a:p>
            <a:pPr algn="l"/>
            <a:r>
              <a:rPr lang="en-US" sz="1800"/>
              <a:t>   a.AddNode(42);</a:t>
            </a:r>
          </a:p>
          <a:p>
            <a:pPr algn="l"/>
            <a:r>
              <a:rPr lang="en-US" sz="1800"/>
              <a:t>   a.AddNode(-7);</a:t>
            </a:r>
          </a:p>
          <a:p>
            <a:pPr algn="l"/>
            <a:r>
              <a:rPr lang="en-US" sz="1800"/>
              <a:t>   a.AddNode(999);</a:t>
            </a:r>
          </a:p>
          <a:p>
            <a:pPr algn="l"/>
            <a:r>
              <a:rPr lang="en-US" sz="1800"/>
              <a:t>   a.AddNode(314);</a:t>
            </a:r>
          </a:p>
          <a:p>
            <a:pPr algn="l"/>
            <a:r>
              <a:rPr lang="en-US" sz="1800"/>
              <a:t>  </a:t>
            </a:r>
          </a:p>
          <a:p>
            <a:pPr algn="l"/>
            <a:r>
              <a:rPr lang="en-US" sz="1800"/>
              <a:t>   int i = GetRootIndex();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LeftChildLoc(i);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RightChildLoc(i);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}</a:t>
            </a:r>
          </a:p>
        </p:txBody>
      </p:sp>
      <p:grpSp>
        <p:nvGrpSpPr>
          <p:cNvPr id="808965" name="Group 5"/>
          <p:cNvGrpSpPr>
            <a:grpSpLocks/>
          </p:cNvGrpSpPr>
          <p:nvPr/>
        </p:nvGrpSpPr>
        <p:grpSpPr bwMode="auto">
          <a:xfrm>
            <a:off x="2119313" y="4662488"/>
            <a:ext cx="3568700" cy="2200275"/>
            <a:chOff x="1335" y="2862"/>
            <a:chExt cx="2248" cy="1386"/>
          </a:xfrm>
        </p:grpSpPr>
        <p:sp>
          <p:nvSpPr>
            <p:cNvPr id="808966" name="Rectangle 6"/>
            <p:cNvSpPr>
              <a:spLocks noChangeArrowheads="1"/>
            </p:cNvSpPr>
            <p:nvPr/>
          </p:nvSpPr>
          <p:spPr bwMode="auto">
            <a:xfrm>
              <a:off x="2736" y="288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67" name="Rectangle 7"/>
            <p:cNvSpPr>
              <a:spLocks noChangeArrowheads="1"/>
            </p:cNvSpPr>
            <p:nvPr/>
          </p:nvSpPr>
          <p:spPr bwMode="auto">
            <a:xfrm>
              <a:off x="2736" y="3151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68" name="Rectangle 8"/>
            <p:cNvSpPr>
              <a:spLocks noChangeArrowheads="1"/>
            </p:cNvSpPr>
            <p:nvPr/>
          </p:nvSpPr>
          <p:spPr bwMode="auto">
            <a:xfrm>
              <a:off x="2736" y="3429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69" name="Rectangle 9"/>
            <p:cNvSpPr>
              <a:spLocks noChangeArrowheads="1"/>
            </p:cNvSpPr>
            <p:nvPr/>
          </p:nvSpPr>
          <p:spPr bwMode="auto">
            <a:xfrm>
              <a:off x="2736" y="370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70" name="Rectangle 10"/>
            <p:cNvSpPr>
              <a:spLocks noChangeArrowheads="1"/>
            </p:cNvSpPr>
            <p:nvPr/>
          </p:nvSpPr>
          <p:spPr bwMode="auto">
            <a:xfrm>
              <a:off x="2737" y="3973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71" name="Rectangle 11"/>
            <p:cNvSpPr>
              <a:spLocks noChangeArrowheads="1"/>
            </p:cNvSpPr>
            <p:nvPr/>
          </p:nvSpPr>
          <p:spPr bwMode="auto">
            <a:xfrm>
              <a:off x="1776" y="3560"/>
              <a:ext cx="467" cy="275"/>
            </a:xfrm>
            <a:prstGeom prst="rect">
              <a:avLst/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72" name="Text Box 12"/>
            <p:cNvSpPr txBox="1">
              <a:spLocks noChangeArrowheads="1"/>
            </p:cNvSpPr>
            <p:nvPr/>
          </p:nvSpPr>
          <p:spPr bwMode="auto">
            <a:xfrm>
              <a:off x="1335" y="3534"/>
              <a:ext cx="4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num</a:t>
              </a:r>
            </a:p>
          </p:txBody>
        </p:sp>
        <p:sp>
          <p:nvSpPr>
            <p:cNvPr id="808973" name="Text Box 13"/>
            <p:cNvSpPr txBox="1">
              <a:spLocks noChangeArrowheads="1"/>
            </p:cNvSpPr>
            <p:nvPr/>
          </p:nvSpPr>
          <p:spPr bwMode="auto">
            <a:xfrm>
              <a:off x="2304" y="2868"/>
              <a:ext cx="2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a</a:t>
              </a:r>
            </a:p>
          </p:txBody>
        </p:sp>
        <p:sp>
          <p:nvSpPr>
            <p:cNvPr id="808974" name="Text Box 14"/>
            <p:cNvSpPr txBox="1">
              <a:spLocks noChangeArrowheads="1"/>
            </p:cNvSpPr>
            <p:nvPr/>
          </p:nvSpPr>
          <p:spPr bwMode="auto">
            <a:xfrm>
              <a:off x="2427" y="2862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08975" name="Text Box 15"/>
            <p:cNvSpPr txBox="1">
              <a:spLocks noChangeArrowheads="1"/>
            </p:cNvSpPr>
            <p:nvPr/>
          </p:nvSpPr>
          <p:spPr bwMode="auto">
            <a:xfrm>
              <a:off x="2427" y="3138"/>
              <a:ext cx="3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808976" name="Text Box 16"/>
            <p:cNvSpPr txBox="1">
              <a:spLocks noChangeArrowheads="1"/>
            </p:cNvSpPr>
            <p:nvPr/>
          </p:nvSpPr>
          <p:spPr bwMode="auto">
            <a:xfrm>
              <a:off x="2418" y="340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808977" name="Text Box 17"/>
            <p:cNvSpPr txBox="1">
              <a:spLocks noChangeArrowheads="1"/>
            </p:cNvSpPr>
            <p:nvPr/>
          </p:nvSpPr>
          <p:spPr bwMode="auto">
            <a:xfrm>
              <a:off x="2418" y="367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[3]</a:t>
              </a:r>
            </a:p>
          </p:txBody>
        </p:sp>
        <p:sp>
          <p:nvSpPr>
            <p:cNvPr id="808978" name="Text Box 18"/>
            <p:cNvSpPr txBox="1">
              <a:spLocks noChangeArrowheads="1"/>
            </p:cNvSpPr>
            <p:nvPr/>
          </p:nvSpPr>
          <p:spPr bwMode="auto">
            <a:xfrm>
              <a:off x="2412" y="3945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[4]</a:t>
              </a:r>
            </a:p>
          </p:txBody>
        </p:sp>
      </p:grpSp>
      <p:sp>
        <p:nvSpPr>
          <p:cNvPr id="808979" name="Line 19"/>
          <p:cNvSpPr>
            <a:spLocks noChangeShapeType="1"/>
          </p:cNvSpPr>
          <p:nvPr/>
        </p:nvSpPr>
        <p:spPr bwMode="auto">
          <a:xfrm>
            <a:off x="5859463" y="15779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8982" name="Text Box 22"/>
          <p:cNvSpPr txBox="1">
            <a:spLocks noChangeArrowheads="1"/>
          </p:cNvSpPr>
          <p:nvPr/>
        </p:nvSpPr>
        <p:spPr bwMode="auto">
          <a:xfrm>
            <a:off x="3024188" y="5743575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CCFFFF"/>
                </a:solidFill>
              </a:rPr>
              <a:t>0</a:t>
            </a:r>
          </a:p>
        </p:txBody>
      </p:sp>
      <p:sp>
        <p:nvSpPr>
          <p:cNvPr id="808988" name="Text Box 28"/>
          <p:cNvSpPr txBox="1">
            <a:spLocks noChangeArrowheads="1"/>
          </p:cNvSpPr>
          <p:nvPr/>
        </p:nvSpPr>
        <p:spPr bwMode="auto">
          <a:xfrm>
            <a:off x="4648200" y="47053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123</a:t>
            </a:r>
          </a:p>
        </p:txBody>
      </p:sp>
      <p:sp>
        <p:nvSpPr>
          <p:cNvPr id="809057" name="Text Box 97"/>
          <p:cNvSpPr txBox="1">
            <a:spLocks noChangeArrowheads="1"/>
          </p:cNvSpPr>
          <p:nvPr/>
        </p:nvSpPr>
        <p:spPr bwMode="auto">
          <a:xfrm>
            <a:off x="76200" y="5791200"/>
            <a:ext cx="128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Output:</a:t>
            </a:r>
          </a:p>
        </p:txBody>
      </p:sp>
      <p:grpSp>
        <p:nvGrpSpPr>
          <p:cNvPr id="809087" name="Group 127"/>
          <p:cNvGrpSpPr>
            <a:grpSpLocks/>
          </p:cNvGrpSpPr>
          <p:nvPr/>
        </p:nvGrpSpPr>
        <p:grpSpPr bwMode="auto">
          <a:xfrm>
            <a:off x="7040563" y="96838"/>
            <a:ext cx="2062162" cy="1274762"/>
            <a:chOff x="4435" y="61"/>
            <a:chExt cx="1299" cy="803"/>
          </a:xfrm>
        </p:grpSpPr>
        <p:sp>
          <p:nvSpPr>
            <p:cNvPr id="809085" name="AutoShape 125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086" name="Rectangle 126"/>
            <p:cNvSpPr>
              <a:spLocks noChangeArrowheads="1"/>
            </p:cNvSpPr>
            <p:nvPr/>
          </p:nvSpPr>
          <p:spPr bwMode="auto">
            <a:xfrm>
              <a:off x="4516" y="96"/>
              <a:ext cx="1156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 err="1"/>
                <a:t>HeapHelper</a:t>
              </a:r>
              <a:r>
                <a:rPr lang="en-US" sz="1800" dirty="0"/>
                <a:t>()   </a:t>
              </a:r>
            </a:p>
            <a:p>
              <a:pPr algn="l"/>
              <a:r>
                <a:rPr lang="en-US" sz="1800" dirty="0"/>
                <a:t>{ </a:t>
              </a:r>
            </a:p>
            <a:p>
              <a:pPr algn="l"/>
              <a:r>
                <a:rPr lang="en-US" sz="1800" dirty="0"/>
                <a:t>  </a:t>
              </a:r>
              <a:r>
                <a:rPr lang="en-US" sz="1800" dirty="0" err="1"/>
                <a:t>num</a:t>
              </a:r>
              <a:r>
                <a:rPr lang="en-US" sz="1800" dirty="0"/>
                <a:t> = 0;  </a:t>
              </a:r>
            </a:p>
            <a:p>
              <a:pPr algn="l"/>
              <a:r>
                <a:rPr lang="en-US" sz="1800" dirty="0"/>
                <a:t>}</a:t>
              </a:r>
            </a:p>
          </p:txBody>
        </p:sp>
      </p:grpSp>
      <p:sp>
        <p:nvSpPr>
          <p:cNvPr id="809089" name="Line 129"/>
          <p:cNvSpPr>
            <a:spLocks noChangeShapeType="1"/>
          </p:cNvSpPr>
          <p:nvPr/>
        </p:nvSpPr>
        <p:spPr bwMode="auto">
          <a:xfrm flipV="1">
            <a:off x="3505200" y="4419600"/>
            <a:ext cx="0" cy="10668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90" name="Line 130"/>
          <p:cNvSpPr>
            <a:spLocks noChangeShapeType="1"/>
          </p:cNvSpPr>
          <p:nvPr/>
        </p:nvSpPr>
        <p:spPr bwMode="auto">
          <a:xfrm>
            <a:off x="3486150" y="4419600"/>
            <a:ext cx="2282825" cy="9525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91" name="Line 131"/>
          <p:cNvSpPr>
            <a:spLocks noChangeShapeType="1"/>
          </p:cNvSpPr>
          <p:nvPr/>
        </p:nvSpPr>
        <p:spPr bwMode="auto">
          <a:xfrm>
            <a:off x="6867525" y="3524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092" name="Line 132"/>
          <p:cNvSpPr>
            <a:spLocks noChangeShapeType="1"/>
          </p:cNvSpPr>
          <p:nvPr/>
        </p:nvSpPr>
        <p:spPr bwMode="auto">
          <a:xfrm>
            <a:off x="7019925" y="8953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093" name="Line 133"/>
          <p:cNvSpPr>
            <a:spLocks noChangeShapeType="1"/>
          </p:cNvSpPr>
          <p:nvPr/>
        </p:nvSpPr>
        <p:spPr bwMode="auto">
          <a:xfrm>
            <a:off x="5867400" y="19907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094" name="Group 134"/>
          <p:cNvGrpSpPr>
            <a:grpSpLocks/>
          </p:cNvGrpSpPr>
          <p:nvPr/>
        </p:nvGrpSpPr>
        <p:grpSpPr bwMode="auto">
          <a:xfrm>
            <a:off x="6926263" y="41275"/>
            <a:ext cx="4129087" cy="1682750"/>
            <a:chOff x="4430" y="61"/>
            <a:chExt cx="2601" cy="803"/>
          </a:xfrm>
        </p:grpSpPr>
        <p:sp>
          <p:nvSpPr>
            <p:cNvPr id="809095" name="AutoShape 135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096" name="Rectangle 136"/>
            <p:cNvSpPr>
              <a:spLocks noChangeArrowheads="1"/>
            </p:cNvSpPr>
            <p:nvPr/>
          </p:nvSpPr>
          <p:spPr bwMode="auto">
            <a:xfrm>
              <a:off x="4430" y="157"/>
              <a:ext cx="2601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600"/>
                <a:t>void AddNode(int v)                                  </a:t>
              </a:r>
              <a:br>
                <a:rPr lang="en-US" sz="1600"/>
              </a:br>
              <a:r>
                <a:rPr lang="en-US" sz="1600"/>
                <a:t> { </a:t>
              </a:r>
              <a:br>
                <a:rPr lang="en-US" sz="1600"/>
              </a:br>
              <a:r>
                <a:rPr lang="en-US" sz="1600"/>
                <a:t>    a[num] = v; </a:t>
              </a:r>
            </a:p>
            <a:p>
              <a:pPr algn="l"/>
              <a:r>
                <a:rPr lang="en-US" sz="1600"/>
                <a:t>    ++num;</a:t>
              </a:r>
              <a:br>
                <a:rPr lang="en-US" sz="1600"/>
              </a:br>
              <a:r>
                <a:rPr lang="en-US" sz="1600"/>
                <a:t>}</a:t>
              </a:r>
            </a:p>
          </p:txBody>
        </p:sp>
      </p:grpSp>
      <p:sp>
        <p:nvSpPr>
          <p:cNvPr id="809097" name="Line 137"/>
          <p:cNvSpPr>
            <a:spLocks noChangeShapeType="1"/>
          </p:cNvSpPr>
          <p:nvPr/>
        </p:nvSpPr>
        <p:spPr bwMode="auto">
          <a:xfrm>
            <a:off x="6650038" y="5365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098" name="Text Box 138"/>
          <p:cNvSpPr txBox="1">
            <a:spLocks noChangeArrowheads="1"/>
          </p:cNvSpPr>
          <p:nvPr/>
        </p:nvSpPr>
        <p:spPr bwMode="auto">
          <a:xfrm>
            <a:off x="8382000" y="1238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123</a:t>
            </a:r>
          </a:p>
        </p:txBody>
      </p:sp>
      <p:sp>
        <p:nvSpPr>
          <p:cNvPr id="809099" name="Line 139"/>
          <p:cNvSpPr>
            <a:spLocks noChangeShapeType="1"/>
          </p:cNvSpPr>
          <p:nvPr/>
        </p:nvSpPr>
        <p:spPr bwMode="auto">
          <a:xfrm>
            <a:off x="6858000" y="10382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00" name="Text Box 140"/>
          <p:cNvSpPr txBox="1">
            <a:spLocks noChangeArrowheads="1"/>
          </p:cNvSpPr>
          <p:nvPr/>
        </p:nvSpPr>
        <p:spPr bwMode="auto">
          <a:xfrm>
            <a:off x="7264400" y="609600"/>
            <a:ext cx="1247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chemeClr val="accent2"/>
                </a:solidFill>
              </a:rPr>
              <a:t>a[0] = 123</a:t>
            </a:r>
          </a:p>
        </p:txBody>
      </p:sp>
      <p:sp>
        <p:nvSpPr>
          <p:cNvPr id="809101" name="Line 141"/>
          <p:cNvSpPr>
            <a:spLocks noChangeShapeType="1"/>
          </p:cNvSpPr>
          <p:nvPr/>
        </p:nvSpPr>
        <p:spPr bwMode="auto">
          <a:xfrm>
            <a:off x="6848475" y="12763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102" name="Group 142"/>
          <p:cNvGrpSpPr>
            <a:grpSpLocks/>
          </p:cNvGrpSpPr>
          <p:nvPr/>
        </p:nvGrpSpPr>
        <p:grpSpPr bwMode="auto">
          <a:xfrm>
            <a:off x="2995613" y="5757863"/>
            <a:ext cx="379412" cy="457200"/>
            <a:chOff x="672" y="3766"/>
            <a:chExt cx="239" cy="288"/>
          </a:xfrm>
        </p:grpSpPr>
        <p:sp>
          <p:nvSpPr>
            <p:cNvPr id="809103" name="Rectangle 143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04" name="Text Box 144"/>
            <p:cNvSpPr txBox="1">
              <a:spLocks noChangeArrowheads="1"/>
            </p:cNvSpPr>
            <p:nvPr/>
          </p:nvSpPr>
          <p:spPr bwMode="auto">
            <a:xfrm>
              <a:off x="676" y="3766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1</a:t>
              </a:r>
            </a:p>
          </p:txBody>
        </p:sp>
      </p:grpSp>
      <p:sp>
        <p:nvSpPr>
          <p:cNvPr id="809105" name="Line 145"/>
          <p:cNvSpPr>
            <a:spLocks noChangeShapeType="1"/>
          </p:cNvSpPr>
          <p:nvPr/>
        </p:nvSpPr>
        <p:spPr bwMode="auto">
          <a:xfrm>
            <a:off x="5857875" y="22669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06" name="Text Box 146"/>
          <p:cNvSpPr txBox="1">
            <a:spLocks noChangeArrowheads="1"/>
          </p:cNvSpPr>
          <p:nvPr/>
        </p:nvSpPr>
        <p:spPr bwMode="auto">
          <a:xfrm>
            <a:off x="4702175" y="5124450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42</a:t>
            </a:r>
          </a:p>
        </p:txBody>
      </p:sp>
      <p:grpSp>
        <p:nvGrpSpPr>
          <p:cNvPr id="809107" name="Group 147"/>
          <p:cNvGrpSpPr>
            <a:grpSpLocks/>
          </p:cNvGrpSpPr>
          <p:nvPr/>
        </p:nvGrpSpPr>
        <p:grpSpPr bwMode="auto">
          <a:xfrm>
            <a:off x="6902450" y="303213"/>
            <a:ext cx="4129088" cy="1682750"/>
            <a:chOff x="4430" y="61"/>
            <a:chExt cx="2601" cy="803"/>
          </a:xfrm>
        </p:grpSpPr>
        <p:sp>
          <p:nvSpPr>
            <p:cNvPr id="809108" name="AutoShape 148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109" name="Rectangle 149"/>
            <p:cNvSpPr>
              <a:spLocks noChangeArrowheads="1"/>
            </p:cNvSpPr>
            <p:nvPr/>
          </p:nvSpPr>
          <p:spPr bwMode="auto">
            <a:xfrm>
              <a:off x="4430" y="157"/>
              <a:ext cx="2601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600"/>
                <a:t>void AddNode(int v)                                  </a:t>
              </a:r>
              <a:br>
                <a:rPr lang="en-US" sz="1600"/>
              </a:br>
              <a:r>
                <a:rPr lang="en-US" sz="1600"/>
                <a:t> { </a:t>
              </a:r>
              <a:br>
                <a:rPr lang="en-US" sz="1600"/>
              </a:br>
              <a:r>
                <a:rPr lang="en-US" sz="1600"/>
                <a:t>    a[num] = v; </a:t>
              </a:r>
            </a:p>
            <a:p>
              <a:pPr algn="l"/>
              <a:r>
                <a:rPr lang="en-US" sz="1600"/>
                <a:t>    ++num;</a:t>
              </a:r>
              <a:br>
                <a:rPr lang="en-US" sz="1600"/>
              </a:br>
              <a:r>
                <a:rPr lang="en-US" sz="1600"/>
                <a:t>}</a:t>
              </a:r>
            </a:p>
          </p:txBody>
        </p:sp>
      </p:grpSp>
      <p:sp>
        <p:nvSpPr>
          <p:cNvPr id="809110" name="Line 150"/>
          <p:cNvSpPr>
            <a:spLocks noChangeShapeType="1"/>
          </p:cNvSpPr>
          <p:nvPr/>
        </p:nvSpPr>
        <p:spPr bwMode="auto">
          <a:xfrm>
            <a:off x="6626225" y="79851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11" name="Text Box 151"/>
          <p:cNvSpPr txBox="1">
            <a:spLocks noChangeArrowheads="1"/>
          </p:cNvSpPr>
          <p:nvPr/>
        </p:nvSpPr>
        <p:spPr bwMode="auto">
          <a:xfrm>
            <a:off x="8358188" y="385763"/>
            <a:ext cx="49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42</a:t>
            </a:r>
          </a:p>
        </p:txBody>
      </p:sp>
      <p:sp>
        <p:nvSpPr>
          <p:cNvPr id="809112" name="Line 152"/>
          <p:cNvSpPr>
            <a:spLocks noChangeShapeType="1"/>
          </p:cNvSpPr>
          <p:nvPr/>
        </p:nvSpPr>
        <p:spPr bwMode="auto">
          <a:xfrm>
            <a:off x="6834188" y="13001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13" name="Text Box 153"/>
          <p:cNvSpPr txBox="1">
            <a:spLocks noChangeArrowheads="1"/>
          </p:cNvSpPr>
          <p:nvPr/>
        </p:nvSpPr>
        <p:spPr bwMode="auto">
          <a:xfrm>
            <a:off x="7240588" y="871538"/>
            <a:ext cx="1108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chemeClr val="accent2"/>
                </a:solidFill>
              </a:rPr>
              <a:t>a[1] = 42</a:t>
            </a:r>
          </a:p>
        </p:txBody>
      </p:sp>
      <p:sp>
        <p:nvSpPr>
          <p:cNvPr id="809114" name="Line 154"/>
          <p:cNvSpPr>
            <a:spLocks noChangeShapeType="1"/>
          </p:cNvSpPr>
          <p:nvPr/>
        </p:nvSpPr>
        <p:spPr bwMode="auto">
          <a:xfrm>
            <a:off x="6824663" y="15382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115" name="Group 155"/>
          <p:cNvGrpSpPr>
            <a:grpSpLocks/>
          </p:cNvGrpSpPr>
          <p:nvPr/>
        </p:nvGrpSpPr>
        <p:grpSpPr bwMode="auto">
          <a:xfrm>
            <a:off x="3000375" y="5753100"/>
            <a:ext cx="379413" cy="457200"/>
            <a:chOff x="672" y="3766"/>
            <a:chExt cx="239" cy="288"/>
          </a:xfrm>
        </p:grpSpPr>
        <p:sp>
          <p:nvSpPr>
            <p:cNvPr id="809116" name="Rectangle 156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17" name="Text Box 157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2</a:t>
              </a:r>
            </a:p>
          </p:txBody>
        </p:sp>
      </p:grpSp>
      <p:sp>
        <p:nvSpPr>
          <p:cNvPr id="809118" name="Line 158"/>
          <p:cNvSpPr>
            <a:spLocks noChangeShapeType="1"/>
          </p:cNvSpPr>
          <p:nvPr/>
        </p:nvSpPr>
        <p:spPr bwMode="auto">
          <a:xfrm>
            <a:off x="5848350" y="25336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19" name="Text Box 159"/>
          <p:cNvSpPr txBox="1">
            <a:spLocks noChangeArrowheads="1"/>
          </p:cNvSpPr>
          <p:nvPr/>
        </p:nvSpPr>
        <p:spPr bwMode="auto">
          <a:xfrm>
            <a:off x="4692650" y="5562600"/>
            <a:ext cx="496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-7</a:t>
            </a:r>
          </a:p>
        </p:txBody>
      </p:sp>
      <p:grpSp>
        <p:nvGrpSpPr>
          <p:cNvPr id="809120" name="Group 160"/>
          <p:cNvGrpSpPr>
            <a:grpSpLocks/>
          </p:cNvGrpSpPr>
          <p:nvPr/>
        </p:nvGrpSpPr>
        <p:grpSpPr bwMode="auto">
          <a:xfrm>
            <a:off x="6892925" y="569913"/>
            <a:ext cx="4129088" cy="1682750"/>
            <a:chOff x="4430" y="61"/>
            <a:chExt cx="2601" cy="803"/>
          </a:xfrm>
        </p:grpSpPr>
        <p:sp>
          <p:nvSpPr>
            <p:cNvPr id="809121" name="AutoShape 161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122" name="Rectangle 162"/>
            <p:cNvSpPr>
              <a:spLocks noChangeArrowheads="1"/>
            </p:cNvSpPr>
            <p:nvPr/>
          </p:nvSpPr>
          <p:spPr bwMode="auto">
            <a:xfrm>
              <a:off x="4430" y="157"/>
              <a:ext cx="2601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600"/>
                <a:t>void AddNode(int v)                                  </a:t>
              </a:r>
              <a:br>
                <a:rPr lang="en-US" sz="1600"/>
              </a:br>
              <a:r>
                <a:rPr lang="en-US" sz="1600"/>
                <a:t> { </a:t>
              </a:r>
              <a:br>
                <a:rPr lang="en-US" sz="1600"/>
              </a:br>
              <a:r>
                <a:rPr lang="en-US" sz="1600"/>
                <a:t>    a[num] = v; </a:t>
              </a:r>
            </a:p>
            <a:p>
              <a:pPr algn="l"/>
              <a:r>
                <a:rPr lang="en-US" sz="1600"/>
                <a:t>    ++num;</a:t>
              </a:r>
              <a:br>
                <a:rPr lang="en-US" sz="1600"/>
              </a:br>
              <a:r>
                <a:rPr lang="en-US" sz="1600"/>
                <a:t>}</a:t>
              </a:r>
            </a:p>
          </p:txBody>
        </p:sp>
      </p:grpSp>
      <p:sp>
        <p:nvSpPr>
          <p:cNvPr id="809123" name="Line 163"/>
          <p:cNvSpPr>
            <a:spLocks noChangeShapeType="1"/>
          </p:cNvSpPr>
          <p:nvPr/>
        </p:nvSpPr>
        <p:spPr bwMode="auto">
          <a:xfrm>
            <a:off x="6616700" y="106521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24" name="Text Box 164"/>
          <p:cNvSpPr txBox="1">
            <a:spLocks noChangeArrowheads="1"/>
          </p:cNvSpPr>
          <p:nvPr/>
        </p:nvSpPr>
        <p:spPr bwMode="auto">
          <a:xfrm>
            <a:off x="8348663" y="652463"/>
            <a:ext cx="4460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-7</a:t>
            </a:r>
          </a:p>
        </p:txBody>
      </p:sp>
      <p:sp>
        <p:nvSpPr>
          <p:cNvPr id="809125" name="Line 165"/>
          <p:cNvSpPr>
            <a:spLocks noChangeShapeType="1"/>
          </p:cNvSpPr>
          <p:nvPr/>
        </p:nvSpPr>
        <p:spPr bwMode="auto">
          <a:xfrm>
            <a:off x="6824663" y="15668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26" name="Text Box 166"/>
          <p:cNvSpPr txBox="1">
            <a:spLocks noChangeArrowheads="1"/>
          </p:cNvSpPr>
          <p:nvPr/>
        </p:nvSpPr>
        <p:spPr bwMode="auto">
          <a:xfrm>
            <a:off x="7231063" y="1138238"/>
            <a:ext cx="1100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chemeClr val="accent2"/>
                </a:solidFill>
              </a:rPr>
              <a:t>a[2] = -7</a:t>
            </a:r>
          </a:p>
        </p:txBody>
      </p:sp>
      <p:sp>
        <p:nvSpPr>
          <p:cNvPr id="809127" name="Line 167"/>
          <p:cNvSpPr>
            <a:spLocks noChangeShapeType="1"/>
          </p:cNvSpPr>
          <p:nvPr/>
        </p:nvSpPr>
        <p:spPr bwMode="auto">
          <a:xfrm>
            <a:off x="6815138" y="18049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128" name="Group 168"/>
          <p:cNvGrpSpPr>
            <a:grpSpLocks/>
          </p:cNvGrpSpPr>
          <p:nvPr/>
        </p:nvGrpSpPr>
        <p:grpSpPr bwMode="auto">
          <a:xfrm>
            <a:off x="2990850" y="5753100"/>
            <a:ext cx="379413" cy="457200"/>
            <a:chOff x="672" y="3766"/>
            <a:chExt cx="239" cy="288"/>
          </a:xfrm>
        </p:grpSpPr>
        <p:sp>
          <p:nvSpPr>
            <p:cNvPr id="809129" name="Rectangle 169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30" name="Text Box 170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3</a:t>
              </a:r>
            </a:p>
          </p:txBody>
        </p:sp>
      </p:grpSp>
      <p:sp>
        <p:nvSpPr>
          <p:cNvPr id="809132" name="Line 172"/>
          <p:cNvSpPr>
            <a:spLocks noChangeShapeType="1"/>
          </p:cNvSpPr>
          <p:nvPr/>
        </p:nvSpPr>
        <p:spPr bwMode="auto">
          <a:xfrm>
            <a:off x="5848350" y="2819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33" name="Text Box 173"/>
          <p:cNvSpPr txBox="1">
            <a:spLocks noChangeArrowheads="1"/>
          </p:cNvSpPr>
          <p:nvPr/>
        </p:nvSpPr>
        <p:spPr bwMode="auto">
          <a:xfrm>
            <a:off x="4629150" y="5962650"/>
            <a:ext cx="74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999</a:t>
            </a:r>
          </a:p>
        </p:txBody>
      </p:sp>
      <p:grpSp>
        <p:nvGrpSpPr>
          <p:cNvPr id="809134" name="Group 174"/>
          <p:cNvGrpSpPr>
            <a:grpSpLocks/>
          </p:cNvGrpSpPr>
          <p:nvPr/>
        </p:nvGrpSpPr>
        <p:grpSpPr bwMode="auto">
          <a:xfrm>
            <a:off x="3000375" y="5753100"/>
            <a:ext cx="379413" cy="457200"/>
            <a:chOff x="672" y="3766"/>
            <a:chExt cx="239" cy="288"/>
          </a:xfrm>
        </p:grpSpPr>
        <p:sp>
          <p:nvSpPr>
            <p:cNvPr id="809135" name="Rectangle 175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36" name="Text Box 176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4</a:t>
              </a:r>
            </a:p>
          </p:txBody>
        </p:sp>
      </p:grpSp>
      <p:sp>
        <p:nvSpPr>
          <p:cNvPr id="809137" name="Line 177"/>
          <p:cNvSpPr>
            <a:spLocks noChangeShapeType="1"/>
          </p:cNvSpPr>
          <p:nvPr/>
        </p:nvSpPr>
        <p:spPr bwMode="auto">
          <a:xfrm>
            <a:off x="5857875" y="30861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38" name="Text Box 178"/>
          <p:cNvSpPr txBox="1">
            <a:spLocks noChangeArrowheads="1"/>
          </p:cNvSpPr>
          <p:nvPr/>
        </p:nvSpPr>
        <p:spPr bwMode="auto">
          <a:xfrm>
            <a:off x="4619625" y="64198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314</a:t>
            </a:r>
          </a:p>
        </p:txBody>
      </p:sp>
      <p:grpSp>
        <p:nvGrpSpPr>
          <p:cNvPr id="809139" name="Group 179"/>
          <p:cNvGrpSpPr>
            <a:grpSpLocks/>
          </p:cNvGrpSpPr>
          <p:nvPr/>
        </p:nvGrpSpPr>
        <p:grpSpPr bwMode="auto">
          <a:xfrm>
            <a:off x="3009900" y="5743575"/>
            <a:ext cx="379413" cy="457200"/>
            <a:chOff x="672" y="3766"/>
            <a:chExt cx="239" cy="288"/>
          </a:xfrm>
        </p:grpSpPr>
        <p:sp>
          <p:nvSpPr>
            <p:cNvPr id="809140" name="Rectangle 180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41" name="Text Box 181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5</a:t>
              </a:r>
            </a:p>
          </p:txBody>
        </p:sp>
      </p:grpSp>
      <p:grpSp>
        <p:nvGrpSpPr>
          <p:cNvPr id="809142" name="Group 182"/>
          <p:cNvGrpSpPr>
            <a:grpSpLocks/>
          </p:cNvGrpSpPr>
          <p:nvPr/>
        </p:nvGrpSpPr>
        <p:grpSpPr bwMode="auto">
          <a:xfrm>
            <a:off x="7150100" y="5380038"/>
            <a:ext cx="1054100" cy="457200"/>
            <a:chOff x="4504" y="3389"/>
            <a:chExt cx="664" cy="288"/>
          </a:xfrm>
        </p:grpSpPr>
        <p:sp>
          <p:nvSpPr>
            <p:cNvPr id="809143" name="Rectangle 183"/>
            <p:cNvSpPr>
              <a:spLocks noChangeArrowheads="1"/>
            </p:cNvSpPr>
            <p:nvPr/>
          </p:nvSpPr>
          <p:spPr bwMode="auto">
            <a:xfrm>
              <a:off x="4512" y="3408"/>
              <a:ext cx="466" cy="220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44" name="Text Box 184"/>
            <p:cNvSpPr txBox="1">
              <a:spLocks noChangeArrowheads="1"/>
            </p:cNvSpPr>
            <p:nvPr/>
          </p:nvSpPr>
          <p:spPr bwMode="auto">
            <a:xfrm>
              <a:off x="4504" y="3389"/>
              <a:ext cx="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123    </a:t>
              </a:r>
            </a:p>
          </p:txBody>
        </p:sp>
      </p:grpSp>
      <p:grpSp>
        <p:nvGrpSpPr>
          <p:cNvPr id="809145" name="Group 185"/>
          <p:cNvGrpSpPr>
            <a:grpSpLocks/>
          </p:cNvGrpSpPr>
          <p:nvPr/>
        </p:nvGrpSpPr>
        <p:grpSpPr bwMode="auto">
          <a:xfrm>
            <a:off x="6580188" y="5715000"/>
            <a:ext cx="812800" cy="661988"/>
            <a:chOff x="4145" y="3600"/>
            <a:chExt cx="512" cy="417"/>
          </a:xfrm>
        </p:grpSpPr>
        <p:grpSp>
          <p:nvGrpSpPr>
            <p:cNvPr id="809146" name="Group 186"/>
            <p:cNvGrpSpPr>
              <a:grpSpLocks/>
            </p:cNvGrpSpPr>
            <p:nvPr/>
          </p:nvGrpSpPr>
          <p:grpSpPr bwMode="auto">
            <a:xfrm>
              <a:off x="4145" y="3729"/>
              <a:ext cx="512" cy="288"/>
              <a:chOff x="4145" y="3729"/>
              <a:chExt cx="512" cy="288"/>
            </a:xfrm>
          </p:grpSpPr>
          <p:sp>
            <p:nvSpPr>
              <p:cNvPr id="809147" name="Rectangle 187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48" name="Text Box 188"/>
              <p:cNvSpPr txBox="1">
                <a:spLocks noChangeArrowheads="1"/>
              </p:cNvSpPr>
              <p:nvPr/>
            </p:nvSpPr>
            <p:spPr bwMode="auto">
              <a:xfrm>
                <a:off x="4193" y="3729"/>
                <a:ext cx="46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42  </a:t>
                </a:r>
              </a:p>
            </p:txBody>
          </p:sp>
        </p:grpSp>
        <p:sp>
          <p:nvSpPr>
            <p:cNvPr id="809149" name="Line 189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09150" name="Group 190"/>
          <p:cNvGrpSpPr>
            <a:grpSpLocks/>
          </p:cNvGrpSpPr>
          <p:nvPr/>
        </p:nvGrpSpPr>
        <p:grpSpPr bwMode="auto">
          <a:xfrm flipH="1">
            <a:off x="7718425" y="5705475"/>
            <a:ext cx="793750" cy="661988"/>
            <a:chOff x="4145" y="3600"/>
            <a:chExt cx="466" cy="417"/>
          </a:xfrm>
        </p:grpSpPr>
        <p:grpSp>
          <p:nvGrpSpPr>
            <p:cNvPr id="809151" name="Group 191"/>
            <p:cNvGrpSpPr>
              <a:grpSpLocks/>
            </p:cNvGrpSpPr>
            <p:nvPr/>
          </p:nvGrpSpPr>
          <p:grpSpPr bwMode="auto">
            <a:xfrm>
              <a:off x="4145" y="3729"/>
              <a:ext cx="466" cy="288"/>
              <a:chOff x="4145" y="3729"/>
              <a:chExt cx="466" cy="288"/>
            </a:xfrm>
          </p:grpSpPr>
          <p:sp>
            <p:nvSpPr>
              <p:cNvPr id="809152" name="Rectangle 192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53" name="Text Box 193"/>
              <p:cNvSpPr txBox="1">
                <a:spLocks noChangeArrowheads="1"/>
              </p:cNvSpPr>
              <p:nvPr/>
            </p:nvSpPr>
            <p:spPr bwMode="auto">
              <a:xfrm>
                <a:off x="4241" y="3729"/>
                <a:ext cx="34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-7 </a:t>
                </a:r>
              </a:p>
            </p:txBody>
          </p:sp>
        </p:grpSp>
        <p:sp>
          <p:nvSpPr>
            <p:cNvPr id="809154" name="Line 194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09155" name="Group 195"/>
          <p:cNvGrpSpPr>
            <a:grpSpLocks/>
          </p:cNvGrpSpPr>
          <p:nvPr/>
        </p:nvGrpSpPr>
        <p:grpSpPr bwMode="auto">
          <a:xfrm>
            <a:off x="6026150" y="6224588"/>
            <a:ext cx="1103313" cy="661987"/>
            <a:chOff x="4137" y="3600"/>
            <a:chExt cx="695" cy="417"/>
          </a:xfrm>
        </p:grpSpPr>
        <p:grpSp>
          <p:nvGrpSpPr>
            <p:cNvPr id="809156" name="Group 196"/>
            <p:cNvGrpSpPr>
              <a:grpSpLocks/>
            </p:cNvGrpSpPr>
            <p:nvPr/>
          </p:nvGrpSpPr>
          <p:grpSpPr bwMode="auto">
            <a:xfrm>
              <a:off x="4137" y="3729"/>
              <a:ext cx="695" cy="288"/>
              <a:chOff x="4137" y="3729"/>
              <a:chExt cx="695" cy="288"/>
            </a:xfrm>
          </p:grpSpPr>
          <p:sp>
            <p:nvSpPr>
              <p:cNvPr id="809157" name="Rectangle 197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58" name="Text Box 198"/>
              <p:cNvSpPr txBox="1">
                <a:spLocks noChangeArrowheads="1"/>
              </p:cNvSpPr>
              <p:nvPr/>
            </p:nvSpPr>
            <p:spPr bwMode="auto">
              <a:xfrm>
                <a:off x="4137" y="3729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999    </a:t>
                </a:r>
              </a:p>
            </p:txBody>
          </p:sp>
        </p:grpSp>
        <p:sp>
          <p:nvSpPr>
            <p:cNvPr id="809159" name="Line 199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09160" name="Group 200"/>
          <p:cNvGrpSpPr>
            <a:grpSpLocks/>
          </p:cNvGrpSpPr>
          <p:nvPr/>
        </p:nvGrpSpPr>
        <p:grpSpPr bwMode="auto">
          <a:xfrm flipH="1">
            <a:off x="6927850" y="6229350"/>
            <a:ext cx="784225" cy="661988"/>
            <a:chOff x="4117" y="3600"/>
            <a:chExt cx="494" cy="417"/>
          </a:xfrm>
        </p:grpSpPr>
        <p:grpSp>
          <p:nvGrpSpPr>
            <p:cNvPr id="809161" name="Group 201"/>
            <p:cNvGrpSpPr>
              <a:grpSpLocks/>
            </p:cNvGrpSpPr>
            <p:nvPr/>
          </p:nvGrpSpPr>
          <p:grpSpPr bwMode="auto">
            <a:xfrm>
              <a:off x="4117" y="3729"/>
              <a:ext cx="494" cy="288"/>
              <a:chOff x="4117" y="3729"/>
              <a:chExt cx="494" cy="288"/>
            </a:xfrm>
          </p:grpSpPr>
          <p:sp>
            <p:nvSpPr>
              <p:cNvPr id="809162" name="Rectangle 202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63" name="Text Box 203"/>
              <p:cNvSpPr txBox="1">
                <a:spLocks noChangeArrowheads="1"/>
              </p:cNvSpPr>
              <p:nvPr/>
            </p:nvSpPr>
            <p:spPr bwMode="auto">
              <a:xfrm>
                <a:off x="4117" y="3729"/>
                <a:ext cx="49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314</a:t>
                </a:r>
              </a:p>
            </p:txBody>
          </p:sp>
        </p:grpSp>
        <p:sp>
          <p:nvSpPr>
            <p:cNvPr id="809164" name="Line 204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09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0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08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09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09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0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80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809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809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9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809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809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809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 nodeType="clickPar">
                      <p:stCondLst>
                        <p:cond delay="indefinite"/>
                      </p:stCondLst>
                      <p:childTnLst>
                        <p:par>
                          <p:cTn id="2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 nodeType="clickPar">
                      <p:stCondLst>
                        <p:cond delay="indefinite"/>
                      </p:stCondLst>
                      <p:childTnLst>
                        <p:par>
                          <p:cTn id="2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1" dur="500"/>
                                        <p:tgtEl>
                                          <p:spTgt spid="80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809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809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 nodeType="clickPar">
                      <p:stCondLst>
                        <p:cond delay="indefinite"/>
                      </p:stCondLst>
                      <p:childTnLst>
                        <p:par>
                          <p:cTn id="2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 nodeType="clickPar">
                      <p:stCondLst>
                        <p:cond delay="indefinite"/>
                      </p:stCondLst>
                      <p:childTnLst>
                        <p:par>
                          <p:cTn id="2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 nodeType="clickPar">
                      <p:stCondLst>
                        <p:cond delay="indefinite"/>
                      </p:stCondLst>
                      <p:childTnLst>
                        <p:par>
                          <p:cTn id="2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4" dur="500"/>
                                        <p:tgtEl>
                                          <p:spTgt spid="80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 nodeType="clickPar">
                      <p:stCondLst>
                        <p:cond delay="indefinite"/>
                      </p:stCondLst>
                      <p:childTnLst>
                        <p:par>
                          <p:cTn id="2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7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809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809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 nodeType="clickPar">
                      <p:stCondLst>
                        <p:cond delay="indefinite"/>
                      </p:stCondLst>
                      <p:childTnLst>
                        <p:par>
                          <p:cTn id="2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79" grpId="0" animBg="1"/>
      <p:bldP spid="808979" grpId="1" animBg="1"/>
      <p:bldP spid="808982" grpId="0"/>
      <p:bldP spid="808988" grpId="0"/>
      <p:bldP spid="809091" grpId="0" animBg="1"/>
      <p:bldP spid="809091" grpId="1" animBg="1"/>
      <p:bldP spid="809092" grpId="0" animBg="1"/>
      <p:bldP spid="809092" grpId="1" animBg="1"/>
      <p:bldP spid="809093" grpId="0" animBg="1"/>
      <p:bldP spid="809093" grpId="1" animBg="1"/>
      <p:bldP spid="809097" grpId="0" animBg="1"/>
      <p:bldP spid="809097" grpId="1" animBg="1"/>
      <p:bldP spid="809098" grpId="0"/>
      <p:bldP spid="809098" grpId="1"/>
      <p:bldP spid="809099" grpId="0" animBg="1"/>
      <p:bldP spid="809099" grpId="1" animBg="1"/>
      <p:bldP spid="809100" grpId="0"/>
      <p:bldP spid="809100" grpId="1"/>
      <p:bldP spid="809101" grpId="0" animBg="1"/>
      <p:bldP spid="809101" grpId="1" animBg="1"/>
      <p:bldP spid="809105" grpId="0" animBg="1"/>
      <p:bldP spid="809105" grpId="1" animBg="1"/>
      <p:bldP spid="809106" grpId="0"/>
      <p:bldP spid="809110" grpId="0" animBg="1"/>
      <p:bldP spid="809110" grpId="1" animBg="1"/>
      <p:bldP spid="809111" grpId="0"/>
      <p:bldP spid="809111" grpId="1"/>
      <p:bldP spid="809112" grpId="0" animBg="1"/>
      <p:bldP spid="809112" grpId="1" animBg="1"/>
      <p:bldP spid="809113" grpId="0"/>
      <p:bldP spid="809113" grpId="1"/>
      <p:bldP spid="809114" grpId="0" animBg="1"/>
      <p:bldP spid="809114" grpId="1" animBg="1"/>
      <p:bldP spid="809118" grpId="0" animBg="1"/>
      <p:bldP spid="809118" grpId="1" animBg="1"/>
      <p:bldP spid="809119" grpId="0"/>
      <p:bldP spid="809123" grpId="0" animBg="1"/>
      <p:bldP spid="809123" grpId="1" animBg="1"/>
      <p:bldP spid="809124" grpId="0"/>
      <p:bldP spid="809124" grpId="1"/>
      <p:bldP spid="809125" grpId="0" animBg="1"/>
      <p:bldP spid="809125" grpId="1" animBg="1"/>
      <p:bldP spid="809126" grpId="0"/>
      <p:bldP spid="809126" grpId="1"/>
      <p:bldP spid="809127" grpId="0" animBg="1"/>
      <p:bldP spid="809127" grpId="1" animBg="1"/>
      <p:bldP spid="809132" grpId="0" animBg="1"/>
      <p:bldP spid="809132" grpId="1" animBg="1"/>
      <p:bldP spid="809133" grpId="0"/>
      <p:bldP spid="809137" grpId="0" animBg="1"/>
      <p:bldP spid="809137" grpId="1" animBg="1"/>
      <p:bldP spid="8091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Priority Queue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5850" y="1602363"/>
            <a:ext cx="5787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Priority Queues are used to prioritize different types of data for processing based on </a:t>
            </a:r>
            <a:r>
              <a:rPr lang="en-US" dirty="0"/>
              <a:t>their</a:t>
            </a:r>
            <a:r>
              <a:rPr lang="en-US" sz="2400" dirty="0"/>
              <a:t> importance.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6359" y="3055519"/>
            <a:ext cx="57879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They’re used in: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Call answering centers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Turn-by-turn navigation software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70C0"/>
                </a:solidFill>
              </a:rPr>
              <a:t>Operating Systems (thread mgmt.)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Network packet routing 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0111" t="10047" r="12000" b="28726"/>
          <a:stretch/>
        </p:blipFill>
        <p:spPr>
          <a:xfrm>
            <a:off x="7555168" y="1287786"/>
            <a:ext cx="1283583" cy="130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38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1D07F-AC45-4626-8718-D41523737880}" type="slidenum">
              <a:rPr lang="en-US"/>
              <a:pPr/>
              <a:t>30</a:t>
            </a:fld>
            <a:endParaRPr lang="en-US"/>
          </a:p>
        </p:txBody>
      </p:sp>
      <p:sp>
        <p:nvSpPr>
          <p:cNvPr id="81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A Heap Helper Class</a:t>
            </a:r>
          </a:p>
        </p:txBody>
      </p:sp>
      <p:sp>
        <p:nvSpPr>
          <p:cNvPr id="811011" name="Text Box 3"/>
          <p:cNvSpPr txBox="1">
            <a:spLocks noChangeArrowheads="1"/>
          </p:cNvSpPr>
          <p:nvPr/>
        </p:nvSpPr>
        <p:spPr bwMode="auto">
          <a:xfrm>
            <a:off x="152400" y="857250"/>
            <a:ext cx="5597525" cy="4648200"/>
          </a:xfrm>
          <a:prstGeom prst="rect">
            <a:avLst/>
          </a:prstGeom>
          <a:solidFill>
            <a:srgbClr val="CCFFCC"/>
          </a:solidFill>
          <a:ln w="412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class HeapHelper</a:t>
            </a:r>
          </a:p>
          <a:p>
            <a:pPr algn="l"/>
            <a:r>
              <a:rPr lang="en-US" sz="2000"/>
              <a:t>{</a:t>
            </a:r>
          </a:p>
          <a:p>
            <a:pPr algn="l"/>
            <a:r>
              <a:rPr lang="en-US" sz="2000"/>
              <a:t>   HeapHelper()   	   { num = 0;  }</a:t>
            </a:r>
          </a:p>
          <a:p>
            <a:pPr algn="l"/>
            <a:r>
              <a:rPr lang="en-US" sz="600"/>
              <a:t>    </a:t>
            </a:r>
          </a:p>
          <a:p>
            <a:pPr algn="l"/>
            <a:r>
              <a:rPr lang="en-US" sz="2000"/>
              <a:t>   int GetRootIndex()      { return(0);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LeftChildLoc(int i)  { return(2*i+1);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RightChildLoc(int i) { return(2*i+2);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ParentLoc(int i)       { return((i-1)/2);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PrintVal(int i)          { cout &lt;&lt; a[i];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void AddNode(int v)     { a[num] = v; ++num;}</a:t>
            </a:r>
          </a:p>
          <a:p>
            <a:pPr algn="l"/>
            <a:r>
              <a:rPr lang="en-US" sz="2000"/>
              <a:t>private:</a:t>
            </a:r>
          </a:p>
          <a:p>
            <a:pPr algn="l"/>
            <a:r>
              <a:rPr lang="en-US" sz="2000"/>
              <a:t>  int a[MAX_ITEMS];</a:t>
            </a:r>
          </a:p>
          <a:p>
            <a:pPr algn="l"/>
            <a:r>
              <a:rPr lang="en-US" sz="2000"/>
              <a:t>  int num;</a:t>
            </a:r>
          </a:p>
          <a:p>
            <a:pPr algn="l"/>
            <a:r>
              <a:rPr lang="en-US" sz="2000"/>
              <a:t>};</a:t>
            </a:r>
          </a:p>
        </p:txBody>
      </p:sp>
      <p:sp>
        <p:nvSpPr>
          <p:cNvPr id="811012" name="Rectangle 4"/>
          <p:cNvSpPr>
            <a:spLocks noChangeArrowheads="1"/>
          </p:cNvSpPr>
          <p:nvPr/>
        </p:nvSpPr>
        <p:spPr bwMode="auto">
          <a:xfrm>
            <a:off x="3505200" y="4419600"/>
            <a:ext cx="22860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013" name="Text Box 5"/>
          <p:cNvSpPr txBox="1">
            <a:spLocks noChangeArrowheads="1"/>
          </p:cNvSpPr>
          <p:nvPr/>
        </p:nvSpPr>
        <p:spPr bwMode="auto">
          <a:xfrm>
            <a:off x="5961063" y="838200"/>
            <a:ext cx="2833687" cy="465137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/>
              <a:t>main()</a:t>
            </a:r>
          </a:p>
          <a:p>
            <a:pPr algn="l"/>
            <a:r>
              <a:rPr lang="en-US" sz="1800"/>
              <a:t>{</a:t>
            </a:r>
          </a:p>
          <a:p>
            <a:pPr algn="l"/>
            <a:r>
              <a:rPr lang="en-US" sz="1800"/>
              <a:t>   HeapHelper a;</a:t>
            </a:r>
          </a:p>
          <a:p>
            <a:pPr algn="l"/>
            <a:endParaRPr lang="en-US" sz="1000"/>
          </a:p>
          <a:p>
            <a:pPr algn="l"/>
            <a:r>
              <a:rPr lang="en-US" sz="1800"/>
              <a:t>   a.AddNode(123);</a:t>
            </a:r>
          </a:p>
          <a:p>
            <a:pPr algn="l"/>
            <a:r>
              <a:rPr lang="en-US" sz="1800"/>
              <a:t>   a.AddNode(42);</a:t>
            </a:r>
          </a:p>
          <a:p>
            <a:pPr algn="l"/>
            <a:r>
              <a:rPr lang="en-US" sz="1800"/>
              <a:t>   a.AddNode(-7);</a:t>
            </a:r>
          </a:p>
          <a:p>
            <a:pPr algn="l"/>
            <a:r>
              <a:rPr lang="en-US" sz="1800"/>
              <a:t>   a.AddNode(999);</a:t>
            </a:r>
          </a:p>
          <a:p>
            <a:pPr algn="l"/>
            <a:r>
              <a:rPr lang="en-US" sz="1800"/>
              <a:t>   a.AddNode(314);</a:t>
            </a:r>
          </a:p>
          <a:p>
            <a:pPr algn="l"/>
            <a:r>
              <a:rPr lang="en-US" sz="1800"/>
              <a:t>  </a:t>
            </a:r>
          </a:p>
          <a:p>
            <a:pPr algn="l"/>
            <a:r>
              <a:rPr lang="en-US" sz="1800"/>
              <a:t>   int i = GetRootIndex();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LeftChildLoc(i);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RightChildLoc(i);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}</a:t>
            </a:r>
          </a:p>
        </p:txBody>
      </p:sp>
      <p:grpSp>
        <p:nvGrpSpPr>
          <p:cNvPr id="811014" name="Group 6"/>
          <p:cNvGrpSpPr>
            <a:grpSpLocks/>
          </p:cNvGrpSpPr>
          <p:nvPr/>
        </p:nvGrpSpPr>
        <p:grpSpPr bwMode="auto">
          <a:xfrm>
            <a:off x="2119313" y="4662488"/>
            <a:ext cx="3568700" cy="2200275"/>
            <a:chOff x="1335" y="2862"/>
            <a:chExt cx="2248" cy="1386"/>
          </a:xfrm>
        </p:grpSpPr>
        <p:sp>
          <p:nvSpPr>
            <p:cNvPr id="811015" name="Rectangle 7"/>
            <p:cNvSpPr>
              <a:spLocks noChangeArrowheads="1"/>
            </p:cNvSpPr>
            <p:nvPr/>
          </p:nvSpPr>
          <p:spPr bwMode="auto">
            <a:xfrm>
              <a:off x="2736" y="288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6" name="Rectangle 8"/>
            <p:cNvSpPr>
              <a:spLocks noChangeArrowheads="1"/>
            </p:cNvSpPr>
            <p:nvPr/>
          </p:nvSpPr>
          <p:spPr bwMode="auto">
            <a:xfrm>
              <a:off x="2736" y="3151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7" name="Rectangle 9"/>
            <p:cNvSpPr>
              <a:spLocks noChangeArrowheads="1"/>
            </p:cNvSpPr>
            <p:nvPr/>
          </p:nvSpPr>
          <p:spPr bwMode="auto">
            <a:xfrm>
              <a:off x="2736" y="3429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8" name="Rectangle 10"/>
            <p:cNvSpPr>
              <a:spLocks noChangeArrowheads="1"/>
            </p:cNvSpPr>
            <p:nvPr/>
          </p:nvSpPr>
          <p:spPr bwMode="auto">
            <a:xfrm>
              <a:off x="2736" y="370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9" name="Rectangle 11"/>
            <p:cNvSpPr>
              <a:spLocks noChangeArrowheads="1"/>
            </p:cNvSpPr>
            <p:nvPr/>
          </p:nvSpPr>
          <p:spPr bwMode="auto">
            <a:xfrm>
              <a:off x="2737" y="3973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20" name="Rectangle 12"/>
            <p:cNvSpPr>
              <a:spLocks noChangeArrowheads="1"/>
            </p:cNvSpPr>
            <p:nvPr/>
          </p:nvSpPr>
          <p:spPr bwMode="auto">
            <a:xfrm>
              <a:off x="1776" y="3560"/>
              <a:ext cx="467" cy="275"/>
            </a:xfrm>
            <a:prstGeom prst="rect">
              <a:avLst/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21" name="Text Box 13"/>
            <p:cNvSpPr txBox="1">
              <a:spLocks noChangeArrowheads="1"/>
            </p:cNvSpPr>
            <p:nvPr/>
          </p:nvSpPr>
          <p:spPr bwMode="auto">
            <a:xfrm>
              <a:off x="1335" y="3534"/>
              <a:ext cx="4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num</a:t>
              </a:r>
            </a:p>
          </p:txBody>
        </p:sp>
        <p:sp>
          <p:nvSpPr>
            <p:cNvPr id="811022" name="Text Box 14"/>
            <p:cNvSpPr txBox="1">
              <a:spLocks noChangeArrowheads="1"/>
            </p:cNvSpPr>
            <p:nvPr/>
          </p:nvSpPr>
          <p:spPr bwMode="auto">
            <a:xfrm>
              <a:off x="2304" y="2868"/>
              <a:ext cx="2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a</a:t>
              </a:r>
            </a:p>
          </p:txBody>
        </p:sp>
        <p:sp>
          <p:nvSpPr>
            <p:cNvPr id="811023" name="Text Box 15"/>
            <p:cNvSpPr txBox="1">
              <a:spLocks noChangeArrowheads="1"/>
            </p:cNvSpPr>
            <p:nvPr/>
          </p:nvSpPr>
          <p:spPr bwMode="auto">
            <a:xfrm>
              <a:off x="2427" y="2862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11024" name="Text Box 16"/>
            <p:cNvSpPr txBox="1">
              <a:spLocks noChangeArrowheads="1"/>
            </p:cNvSpPr>
            <p:nvPr/>
          </p:nvSpPr>
          <p:spPr bwMode="auto">
            <a:xfrm>
              <a:off x="2427" y="3138"/>
              <a:ext cx="3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811025" name="Text Box 17"/>
            <p:cNvSpPr txBox="1">
              <a:spLocks noChangeArrowheads="1"/>
            </p:cNvSpPr>
            <p:nvPr/>
          </p:nvSpPr>
          <p:spPr bwMode="auto">
            <a:xfrm>
              <a:off x="2418" y="340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811026" name="Text Box 18"/>
            <p:cNvSpPr txBox="1">
              <a:spLocks noChangeArrowheads="1"/>
            </p:cNvSpPr>
            <p:nvPr/>
          </p:nvSpPr>
          <p:spPr bwMode="auto">
            <a:xfrm>
              <a:off x="2418" y="367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[3]</a:t>
              </a:r>
            </a:p>
          </p:txBody>
        </p:sp>
        <p:sp>
          <p:nvSpPr>
            <p:cNvPr id="811027" name="Text Box 19"/>
            <p:cNvSpPr txBox="1">
              <a:spLocks noChangeArrowheads="1"/>
            </p:cNvSpPr>
            <p:nvPr/>
          </p:nvSpPr>
          <p:spPr bwMode="auto">
            <a:xfrm>
              <a:off x="2412" y="3945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[4]</a:t>
              </a:r>
            </a:p>
          </p:txBody>
        </p:sp>
      </p:grpSp>
      <p:sp>
        <p:nvSpPr>
          <p:cNvPr id="811029" name="Text Box 21"/>
          <p:cNvSpPr txBox="1">
            <a:spLocks noChangeArrowheads="1"/>
          </p:cNvSpPr>
          <p:nvPr/>
        </p:nvSpPr>
        <p:spPr bwMode="auto">
          <a:xfrm>
            <a:off x="3024188" y="5743575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CCFFFF"/>
                </a:solidFill>
              </a:rPr>
              <a:t>0</a:t>
            </a:r>
          </a:p>
        </p:txBody>
      </p:sp>
      <p:sp>
        <p:nvSpPr>
          <p:cNvPr id="811030" name="Text Box 22"/>
          <p:cNvSpPr txBox="1">
            <a:spLocks noChangeArrowheads="1"/>
          </p:cNvSpPr>
          <p:nvPr/>
        </p:nvSpPr>
        <p:spPr bwMode="auto">
          <a:xfrm>
            <a:off x="4648200" y="47053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123</a:t>
            </a:r>
          </a:p>
        </p:txBody>
      </p:sp>
      <p:sp>
        <p:nvSpPr>
          <p:cNvPr id="811031" name="Text Box 23"/>
          <p:cNvSpPr txBox="1">
            <a:spLocks noChangeArrowheads="1"/>
          </p:cNvSpPr>
          <p:nvPr/>
        </p:nvSpPr>
        <p:spPr bwMode="auto">
          <a:xfrm>
            <a:off x="76200" y="5791200"/>
            <a:ext cx="128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Output:</a:t>
            </a:r>
          </a:p>
        </p:txBody>
      </p:sp>
      <p:sp>
        <p:nvSpPr>
          <p:cNvPr id="811035" name="Line 27"/>
          <p:cNvSpPr>
            <a:spLocks noChangeShapeType="1"/>
          </p:cNvSpPr>
          <p:nvPr/>
        </p:nvSpPr>
        <p:spPr bwMode="auto">
          <a:xfrm flipV="1">
            <a:off x="3505200" y="4419600"/>
            <a:ext cx="0" cy="10668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036" name="Line 28"/>
          <p:cNvSpPr>
            <a:spLocks noChangeShapeType="1"/>
          </p:cNvSpPr>
          <p:nvPr/>
        </p:nvSpPr>
        <p:spPr bwMode="auto">
          <a:xfrm>
            <a:off x="3486150" y="4419600"/>
            <a:ext cx="2282825" cy="9525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1040" name="Group 32"/>
          <p:cNvGrpSpPr>
            <a:grpSpLocks/>
          </p:cNvGrpSpPr>
          <p:nvPr/>
        </p:nvGrpSpPr>
        <p:grpSpPr bwMode="auto">
          <a:xfrm>
            <a:off x="6858000" y="1676400"/>
            <a:ext cx="2362200" cy="1682750"/>
            <a:chOff x="4430" y="61"/>
            <a:chExt cx="1488" cy="803"/>
          </a:xfrm>
        </p:grpSpPr>
        <p:sp>
          <p:nvSpPr>
            <p:cNvPr id="811041" name="AutoShape 33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042" name="Rectangle 34"/>
            <p:cNvSpPr>
              <a:spLocks noChangeArrowheads="1"/>
            </p:cNvSpPr>
            <p:nvPr/>
          </p:nvSpPr>
          <p:spPr bwMode="auto">
            <a:xfrm>
              <a:off x="4430" y="157"/>
              <a:ext cx="1488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600"/>
                <a:t>int GetRootIndex()      </a:t>
              </a:r>
              <a:br>
                <a:rPr lang="en-US" sz="1600"/>
              </a:br>
              <a:r>
                <a:rPr lang="en-US" sz="1600"/>
                <a:t>{ </a:t>
              </a:r>
              <a:br>
                <a:rPr lang="en-US" sz="1600"/>
              </a:br>
              <a:r>
                <a:rPr lang="en-US" sz="1600"/>
                <a:t>   return(0); </a:t>
              </a:r>
              <a:br>
                <a:rPr lang="en-US" sz="1600"/>
              </a:br>
              <a:r>
                <a:rPr lang="en-US" sz="1600"/>
                <a:t>}</a:t>
              </a:r>
            </a:p>
            <a:p>
              <a:pPr algn="l"/>
              <a:endParaRPr lang="en-US" sz="1600"/>
            </a:p>
          </p:txBody>
        </p:sp>
      </p:grpSp>
      <p:grpSp>
        <p:nvGrpSpPr>
          <p:cNvPr id="811048" name="Group 40"/>
          <p:cNvGrpSpPr>
            <a:grpSpLocks/>
          </p:cNvGrpSpPr>
          <p:nvPr/>
        </p:nvGrpSpPr>
        <p:grpSpPr bwMode="auto">
          <a:xfrm>
            <a:off x="2995613" y="5757863"/>
            <a:ext cx="379412" cy="457200"/>
            <a:chOff x="672" y="3766"/>
            <a:chExt cx="239" cy="288"/>
          </a:xfrm>
        </p:grpSpPr>
        <p:sp>
          <p:nvSpPr>
            <p:cNvPr id="811049" name="Rectangle 41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50" name="Text Box 42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5</a:t>
              </a:r>
            </a:p>
          </p:txBody>
        </p:sp>
      </p:grpSp>
      <p:sp>
        <p:nvSpPr>
          <p:cNvPr id="811052" name="Text Box 44"/>
          <p:cNvSpPr txBox="1">
            <a:spLocks noChangeArrowheads="1"/>
          </p:cNvSpPr>
          <p:nvPr/>
        </p:nvSpPr>
        <p:spPr bwMode="auto">
          <a:xfrm>
            <a:off x="4702175" y="5124450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42</a:t>
            </a:r>
          </a:p>
        </p:txBody>
      </p:sp>
      <p:sp>
        <p:nvSpPr>
          <p:cNvPr id="811065" name="Text Box 57"/>
          <p:cNvSpPr txBox="1">
            <a:spLocks noChangeArrowheads="1"/>
          </p:cNvSpPr>
          <p:nvPr/>
        </p:nvSpPr>
        <p:spPr bwMode="auto">
          <a:xfrm>
            <a:off x="4692650" y="5562600"/>
            <a:ext cx="496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-7</a:t>
            </a:r>
          </a:p>
        </p:txBody>
      </p:sp>
      <p:sp>
        <p:nvSpPr>
          <p:cNvPr id="811078" name="Text Box 70"/>
          <p:cNvSpPr txBox="1">
            <a:spLocks noChangeArrowheads="1"/>
          </p:cNvSpPr>
          <p:nvPr/>
        </p:nvSpPr>
        <p:spPr bwMode="auto">
          <a:xfrm>
            <a:off x="4629150" y="5962650"/>
            <a:ext cx="74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999</a:t>
            </a:r>
          </a:p>
        </p:txBody>
      </p:sp>
      <p:sp>
        <p:nvSpPr>
          <p:cNvPr id="811083" name="Text Box 75"/>
          <p:cNvSpPr txBox="1">
            <a:spLocks noChangeArrowheads="1"/>
          </p:cNvSpPr>
          <p:nvPr/>
        </p:nvSpPr>
        <p:spPr bwMode="auto">
          <a:xfrm>
            <a:off x="4619625" y="64198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314</a:t>
            </a:r>
          </a:p>
        </p:txBody>
      </p:sp>
      <p:grpSp>
        <p:nvGrpSpPr>
          <p:cNvPr id="811087" name="Group 79"/>
          <p:cNvGrpSpPr>
            <a:grpSpLocks/>
          </p:cNvGrpSpPr>
          <p:nvPr/>
        </p:nvGrpSpPr>
        <p:grpSpPr bwMode="auto">
          <a:xfrm>
            <a:off x="7150100" y="5380038"/>
            <a:ext cx="1054100" cy="457200"/>
            <a:chOff x="4504" y="3389"/>
            <a:chExt cx="664" cy="288"/>
          </a:xfrm>
        </p:grpSpPr>
        <p:sp>
          <p:nvSpPr>
            <p:cNvPr id="811088" name="Rectangle 80"/>
            <p:cNvSpPr>
              <a:spLocks noChangeArrowheads="1"/>
            </p:cNvSpPr>
            <p:nvPr/>
          </p:nvSpPr>
          <p:spPr bwMode="auto">
            <a:xfrm>
              <a:off x="4512" y="3408"/>
              <a:ext cx="466" cy="220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89" name="Text Box 81"/>
            <p:cNvSpPr txBox="1">
              <a:spLocks noChangeArrowheads="1"/>
            </p:cNvSpPr>
            <p:nvPr/>
          </p:nvSpPr>
          <p:spPr bwMode="auto">
            <a:xfrm>
              <a:off x="4504" y="3389"/>
              <a:ext cx="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123    </a:t>
              </a:r>
            </a:p>
          </p:txBody>
        </p:sp>
      </p:grpSp>
      <p:grpSp>
        <p:nvGrpSpPr>
          <p:cNvPr id="811090" name="Group 82"/>
          <p:cNvGrpSpPr>
            <a:grpSpLocks/>
          </p:cNvGrpSpPr>
          <p:nvPr/>
        </p:nvGrpSpPr>
        <p:grpSpPr bwMode="auto">
          <a:xfrm>
            <a:off x="6580188" y="5715000"/>
            <a:ext cx="812800" cy="661988"/>
            <a:chOff x="4145" y="3600"/>
            <a:chExt cx="512" cy="417"/>
          </a:xfrm>
        </p:grpSpPr>
        <p:grpSp>
          <p:nvGrpSpPr>
            <p:cNvPr id="811091" name="Group 83"/>
            <p:cNvGrpSpPr>
              <a:grpSpLocks/>
            </p:cNvGrpSpPr>
            <p:nvPr/>
          </p:nvGrpSpPr>
          <p:grpSpPr bwMode="auto">
            <a:xfrm>
              <a:off x="4145" y="3729"/>
              <a:ext cx="512" cy="288"/>
              <a:chOff x="4145" y="3729"/>
              <a:chExt cx="512" cy="288"/>
            </a:xfrm>
          </p:grpSpPr>
          <p:sp>
            <p:nvSpPr>
              <p:cNvPr id="811092" name="Rectangle 84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093" name="Text Box 85"/>
              <p:cNvSpPr txBox="1">
                <a:spLocks noChangeArrowheads="1"/>
              </p:cNvSpPr>
              <p:nvPr/>
            </p:nvSpPr>
            <p:spPr bwMode="auto">
              <a:xfrm>
                <a:off x="4193" y="3729"/>
                <a:ext cx="46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42  </a:t>
                </a:r>
              </a:p>
            </p:txBody>
          </p:sp>
        </p:grpSp>
        <p:sp>
          <p:nvSpPr>
            <p:cNvPr id="811094" name="Line 86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1095" name="Group 87"/>
          <p:cNvGrpSpPr>
            <a:grpSpLocks/>
          </p:cNvGrpSpPr>
          <p:nvPr/>
        </p:nvGrpSpPr>
        <p:grpSpPr bwMode="auto">
          <a:xfrm flipH="1">
            <a:off x="7718425" y="5705475"/>
            <a:ext cx="793750" cy="661988"/>
            <a:chOff x="4145" y="3600"/>
            <a:chExt cx="466" cy="417"/>
          </a:xfrm>
        </p:grpSpPr>
        <p:grpSp>
          <p:nvGrpSpPr>
            <p:cNvPr id="811096" name="Group 88"/>
            <p:cNvGrpSpPr>
              <a:grpSpLocks/>
            </p:cNvGrpSpPr>
            <p:nvPr/>
          </p:nvGrpSpPr>
          <p:grpSpPr bwMode="auto">
            <a:xfrm>
              <a:off x="4145" y="3729"/>
              <a:ext cx="466" cy="288"/>
              <a:chOff x="4145" y="3729"/>
              <a:chExt cx="466" cy="288"/>
            </a:xfrm>
          </p:grpSpPr>
          <p:sp>
            <p:nvSpPr>
              <p:cNvPr id="811097" name="Rectangle 89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098" name="Text Box 90"/>
              <p:cNvSpPr txBox="1">
                <a:spLocks noChangeArrowheads="1"/>
              </p:cNvSpPr>
              <p:nvPr/>
            </p:nvSpPr>
            <p:spPr bwMode="auto">
              <a:xfrm>
                <a:off x="4241" y="3729"/>
                <a:ext cx="34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-7 </a:t>
                </a:r>
              </a:p>
            </p:txBody>
          </p:sp>
        </p:grpSp>
        <p:sp>
          <p:nvSpPr>
            <p:cNvPr id="811099" name="Line 91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1100" name="Group 92"/>
          <p:cNvGrpSpPr>
            <a:grpSpLocks/>
          </p:cNvGrpSpPr>
          <p:nvPr/>
        </p:nvGrpSpPr>
        <p:grpSpPr bwMode="auto">
          <a:xfrm>
            <a:off x="6026150" y="6224588"/>
            <a:ext cx="1103313" cy="661987"/>
            <a:chOff x="4137" y="3600"/>
            <a:chExt cx="695" cy="417"/>
          </a:xfrm>
        </p:grpSpPr>
        <p:grpSp>
          <p:nvGrpSpPr>
            <p:cNvPr id="811101" name="Group 93"/>
            <p:cNvGrpSpPr>
              <a:grpSpLocks/>
            </p:cNvGrpSpPr>
            <p:nvPr/>
          </p:nvGrpSpPr>
          <p:grpSpPr bwMode="auto">
            <a:xfrm>
              <a:off x="4137" y="3729"/>
              <a:ext cx="695" cy="288"/>
              <a:chOff x="4137" y="3729"/>
              <a:chExt cx="695" cy="288"/>
            </a:xfrm>
          </p:grpSpPr>
          <p:sp>
            <p:nvSpPr>
              <p:cNvPr id="811102" name="Rectangle 94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103" name="Text Box 95"/>
              <p:cNvSpPr txBox="1">
                <a:spLocks noChangeArrowheads="1"/>
              </p:cNvSpPr>
              <p:nvPr/>
            </p:nvSpPr>
            <p:spPr bwMode="auto">
              <a:xfrm>
                <a:off x="4137" y="3729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999    </a:t>
                </a:r>
              </a:p>
            </p:txBody>
          </p:sp>
        </p:grpSp>
        <p:sp>
          <p:nvSpPr>
            <p:cNvPr id="811104" name="Line 96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1105" name="Group 97"/>
          <p:cNvGrpSpPr>
            <a:grpSpLocks/>
          </p:cNvGrpSpPr>
          <p:nvPr/>
        </p:nvGrpSpPr>
        <p:grpSpPr bwMode="auto">
          <a:xfrm flipH="1">
            <a:off x="6927850" y="6229350"/>
            <a:ext cx="784225" cy="661988"/>
            <a:chOff x="4117" y="3600"/>
            <a:chExt cx="494" cy="417"/>
          </a:xfrm>
        </p:grpSpPr>
        <p:grpSp>
          <p:nvGrpSpPr>
            <p:cNvPr id="811106" name="Group 98"/>
            <p:cNvGrpSpPr>
              <a:grpSpLocks/>
            </p:cNvGrpSpPr>
            <p:nvPr/>
          </p:nvGrpSpPr>
          <p:grpSpPr bwMode="auto">
            <a:xfrm>
              <a:off x="4117" y="3729"/>
              <a:ext cx="494" cy="288"/>
              <a:chOff x="4117" y="3729"/>
              <a:chExt cx="494" cy="288"/>
            </a:xfrm>
          </p:grpSpPr>
          <p:sp>
            <p:nvSpPr>
              <p:cNvPr id="811107" name="Rectangle 99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108" name="Text Box 100"/>
              <p:cNvSpPr txBox="1">
                <a:spLocks noChangeArrowheads="1"/>
              </p:cNvSpPr>
              <p:nvPr/>
            </p:nvSpPr>
            <p:spPr bwMode="auto">
              <a:xfrm>
                <a:off x="4117" y="3729"/>
                <a:ext cx="49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314</a:t>
                </a:r>
              </a:p>
            </p:txBody>
          </p:sp>
        </p:grpSp>
        <p:sp>
          <p:nvSpPr>
            <p:cNvPr id="811109" name="Line 101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811110" name="Line 102"/>
          <p:cNvSpPr>
            <a:spLocks noChangeShapeType="1"/>
          </p:cNvSpPr>
          <p:nvPr/>
        </p:nvSpPr>
        <p:spPr bwMode="auto">
          <a:xfrm>
            <a:off x="5868988" y="364013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1" name="Line 103"/>
          <p:cNvSpPr>
            <a:spLocks noChangeShapeType="1"/>
          </p:cNvSpPr>
          <p:nvPr/>
        </p:nvSpPr>
        <p:spPr bwMode="auto">
          <a:xfrm>
            <a:off x="6569075" y="216693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2" name="Line 104"/>
          <p:cNvSpPr>
            <a:spLocks noChangeShapeType="1"/>
          </p:cNvSpPr>
          <p:nvPr/>
        </p:nvSpPr>
        <p:spPr bwMode="auto">
          <a:xfrm>
            <a:off x="6721475" y="26670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4" name="Text Box 106"/>
          <p:cNvSpPr txBox="1">
            <a:spLocks noChangeArrowheads="1"/>
          </p:cNvSpPr>
          <p:nvPr/>
        </p:nvSpPr>
        <p:spPr bwMode="auto">
          <a:xfrm>
            <a:off x="6477000" y="31702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15" name="Line 107"/>
          <p:cNvSpPr>
            <a:spLocks noChangeShapeType="1"/>
          </p:cNvSpPr>
          <p:nvPr/>
        </p:nvSpPr>
        <p:spPr bwMode="auto">
          <a:xfrm>
            <a:off x="5876925" y="39052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7" name="Rectangle 109"/>
          <p:cNvSpPr>
            <a:spLocks noChangeArrowheads="1"/>
          </p:cNvSpPr>
          <p:nvPr/>
        </p:nvSpPr>
        <p:spPr bwMode="auto">
          <a:xfrm>
            <a:off x="6207125" y="3495675"/>
            <a:ext cx="2530475" cy="334963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118" name="Text Box 110"/>
          <p:cNvSpPr txBox="1">
            <a:spLocks noChangeArrowheads="1"/>
          </p:cNvSpPr>
          <p:nvPr/>
        </p:nvSpPr>
        <p:spPr bwMode="auto">
          <a:xfrm>
            <a:off x="7067550" y="3500438"/>
            <a:ext cx="3540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0</a:t>
            </a:r>
          </a:p>
        </p:txBody>
      </p:sp>
      <p:grpSp>
        <p:nvGrpSpPr>
          <p:cNvPr id="811119" name="Group 111"/>
          <p:cNvGrpSpPr>
            <a:grpSpLocks/>
          </p:cNvGrpSpPr>
          <p:nvPr/>
        </p:nvGrpSpPr>
        <p:grpSpPr bwMode="auto">
          <a:xfrm>
            <a:off x="6400800" y="1898650"/>
            <a:ext cx="2070100" cy="1789113"/>
            <a:chOff x="4430" y="61"/>
            <a:chExt cx="1304" cy="854"/>
          </a:xfrm>
        </p:grpSpPr>
        <p:sp>
          <p:nvSpPr>
            <p:cNvPr id="811120" name="AutoShape 112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21" name="Rectangle 113"/>
            <p:cNvSpPr>
              <a:spLocks noChangeArrowheads="1"/>
            </p:cNvSpPr>
            <p:nvPr/>
          </p:nvSpPr>
          <p:spPr bwMode="auto">
            <a:xfrm>
              <a:off x="4430" y="157"/>
              <a:ext cx="1248" cy="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800"/>
                <a:t>int PrintVal(int i)</a:t>
              </a:r>
              <a:br>
                <a:rPr lang="en-US" sz="1800"/>
              </a:br>
              <a:r>
                <a:rPr lang="en-US" sz="1800"/>
                <a:t>{</a:t>
              </a:r>
              <a:br>
                <a:rPr lang="en-US" sz="1800"/>
              </a:br>
              <a:r>
                <a:rPr lang="en-US" sz="1800"/>
                <a:t>   cout &lt;&lt; a[i]; </a:t>
              </a:r>
              <a:br>
                <a:rPr lang="en-US" sz="1800"/>
              </a:br>
              <a:r>
                <a:rPr lang="en-US" sz="1800"/>
                <a:t>}</a:t>
              </a:r>
            </a:p>
            <a:p>
              <a:pPr algn="l"/>
              <a:endParaRPr lang="en-US" sz="1800"/>
            </a:p>
          </p:txBody>
        </p:sp>
      </p:grpSp>
      <p:sp>
        <p:nvSpPr>
          <p:cNvPr id="811122" name="Line 114"/>
          <p:cNvSpPr>
            <a:spLocks noChangeShapeType="1"/>
          </p:cNvSpPr>
          <p:nvPr/>
        </p:nvSpPr>
        <p:spPr bwMode="auto">
          <a:xfrm>
            <a:off x="6130925" y="241141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23" name="Text Box 115"/>
          <p:cNvSpPr txBox="1">
            <a:spLocks noChangeArrowheads="1"/>
          </p:cNvSpPr>
          <p:nvPr/>
        </p:nvSpPr>
        <p:spPr bwMode="auto">
          <a:xfrm>
            <a:off x="7972425" y="19431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24" name="Line 116"/>
          <p:cNvSpPr>
            <a:spLocks noChangeShapeType="1"/>
          </p:cNvSpPr>
          <p:nvPr/>
        </p:nvSpPr>
        <p:spPr bwMode="auto">
          <a:xfrm>
            <a:off x="6305550" y="29718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25" name="Text Box 117"/>
          <p:cNvSpPr txBox="1">
            <a:spLocks noChangeArrowheads="1"/>
          </p:cNvSpPr>
          <p:nvPr/>
        </p:nvSpPr>
        <p:spPr bwMode="auto">
          <a:xfrm>
            <a:off x="7286625" y="2457450"/>
            <a:ext cx="754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a[0]</a:t>
            </a:r>
          </a:p>
        </p:txBody>
      </p:sp>
      <p:sp>
        <p:nvSpPr>
          <p:cNvPr id="811126" name="Text Box 118"/>
          <p:cNvSpPr txBox="1">
            <a:spLocks noChangeArrowheads="1"/>
          </p:cNvSpPr>
          <p:nvPr/>
        </p:nvSpPr>
        <p:spPr bwMode="auto">
          <a:xfrm>
            <a:off x="4648200" y="4714875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123</a:t>
            </a:r>
          </a:p>
        </p:txBody>
      </p:sp>
      <p:sp>
        <p:nvSpPr>
          <p:cNvPr id="811127" name="Line 119"/>
          <p:cNvSpPr>
            <a:spLocks noChangeShapeType="1"/>
          </p:cNvSpPr>
          <p:nvPr/>
        </p:nvSpPr>
        <p:spPr bwMode="auto">
          <a:xfrm>
            <a:off x="5867400" y="41910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6" name="Rectangle 128"/>
          <p:cNvSpPr>
            <a:spLocks noChangeArrowheads="1"/>
          </p:cNvSpPr>
          <p:nvPr/>
        </p:nvSpPr>
        <p:spPr bwMode="auto">
          <a:xfrm>
            <a:off x="6172200" y="3779838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1128" name="Group 120"/>
          <p:cNvGrpSpPr>
            <a:grpSpLocks/>
          </p:cNvGrpSpPr>
          <p:nvPr/>
        </p:nvGrpSpPr>
        <p:grpSpPr bwMode="auto">
          <a:xfrm>
            <a:off x="6553200" y="2127250"/>
            <a:ext cx="2432050" cy="1682750"/>
            <a:chOff x="4430" y="61"/>
            <a:chExt cx="1304" cy="803"/>
          </a:xfrm>
        </p:grpSpPr>
        <p:sp>
          <p:nvSpPr>
            <p:cNvPr id="811129" name="AutoShape 121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30" name="Rectangle 122"/>
            <p:cNvSpPr>
              <a:spLocks noChangeArrowheads="1"/>
            </p:cNvSpPr>
            <p:nvPr/>
          </p:nvSpPr>
          <p:spPr bwMode="auto">
            <a:xfrm>
              <a:off x="4430" y="157"/>
              <a:ext cx="1269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600"/>
                <a:t>int LeftChildLoc(int i)  </a:t>
              </a:r>
              <a:br>
                <a:rPr lang="en-US" sz="1600"/>
              </a:br>
              <a:r>
                <a:rPr lang="en-US" sz="1600"/>
                <a:t>{ </a:t>
              </a:r>
              <a:br>
                <a:rPr lang="en-US" sz="1600"/>
              </a:br>
              <a:r>
                <a:rPr lang="en-US" sz="1600"/>
                <a:t>   return(2*i+1); </a:t>
              </a:r>
              <a:br>
                <a:rPr lang="en-US" sz="1600"/>
              </a:br>
              <a:r>
                <a:rPr lang="en-US" sz="1600"/>
                <a:t>}</a:t>
              </a:r>
            </a:p>
            <a:p>
              <a:pPr algn="l"/>
              <a:endParaRPr lang="en-US" sz="1600"/>
            </a:p>
          </p:txBody>
        </p:sp>
      </p:grpSp>
      <p:sp>
        <p:nvSpPr>
          <p:cNvPr id="811131" name="Text Box 123"/>
          <p:cNvSpPr txBox="1">
            <a:spLocks noChangeArrowheads="1"/>
          </p:cNvSpPr>
          <p:nvPr/>
        </p:nvSpPr>
        <p:spPr bwMode="auto">
          <a:xfrm>
            <a:off x="7899400" y="37877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1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32" name="Line 124"/>
          <p:cNvSpPr>
            <a:spLocks noChangeShapeType="1"/>
          </p:cNvSpPr>
          <p:nvPr/>
        </p:nvSpPr>
        <p:spPr bwMode="auto">
          <a:xfrm>
            <a:off x="6276975" y="26479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3" name="Text Box 125"/>
          <p:cNvSpPr txBox="1">
            <a:spLocks noChangeArrowheads="1"/>
          </p:cNvSpPr>
          <p:nvPr/>
        </p:nvSpPr>
        <p:spPr bwMode="auto">
          <a:xfrm>
            <a:off x="8421688" y="215265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34" name="Line 126"/>
          <p:cNvSpPr>
            <a:spLocks noChangeShapeType="1"/>
          </p:cNvSpPr>
          <p:nvPr/>
        </p:nvSpPr>
        <p:spPr bwMode="auto">
          <a:xfrm>
            <a:off x="6429375" y="3124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5" name="Text Box 127"/>
          <p:cNvSpPr txBox="1">
            <a:spLocks noChangeArrowheads="1"/>
          </p:cNvSpPr>
          <p:nvPr/>
        </p:nvSpPr>
        <p:spPr bwMode="auto">
          <a:xfrm>
            <a:off x="7239000" y="2676525"/>
            <a:ext cx="1000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2*0+1</a:t>
            </a:r>
          </a:p>
        </p:txBody>
      </p:sp>
      <p:sp>
        <p:nvSpPr>
          <p:cNvPr id="811137" name="Text Box 129"/>
          <p:cNvSpPr txBox="1">
            <a:spLocks noChangeArrowheads="1"/>
          </p:cNvSpPr>
          <p:nvPr/>
        </p:nvSpPr>
        <p:spPr bwMode="auto">
          <a:xfrm>
            <a:off x="6238875" y="3762375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38" name="Line 130"/>
          <p:cNvSpPr>
            <a:spLocks noChangeShapeType="1"/>
          </p:cNvSpPr>
          <p:nvPr/>
        </p:nvSpPr>
        <p:spPr bwMode="auto">
          <a:xfrm>
            <a:off x="5867400" y="44386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9" name="Rectangle 131"/>
          <p:cNvSpPr>
            <a:spLocks noChangeArrowheads="1"/>
          </p:cNvSpPr>
          <p:nvPr/>
        </p:nvSpPr>
        <p:spPr bwMode="auto">
          <a:xfrm>
            <a:off x="6172200" y="4027488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140" name="Text Box 132"/>
          <p:cNvSpPr txBox="1">
            <a:spLocks noChangeArrowheads="1"/>
          </p:cNvSpPr>
          <p:nvPr/>
        </p:nvSpPr>
        <p:spPr bwMode="auto">
          <a:xfrm>
            <a:off x="7083425" y="405765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1">
                <a:solidFill>
                  <a:srgbClr val="FF3300"/>
                </a:solidFill>
              </a:rPr>
              <a:t>1</a:t>
            </a:r>
          </a:p>
        </p:txBody>
      </p:sp>
      <p:grpSp>
        <p:nvGrpSpPr>
          <p:cNvPr id="811141" name="Group 133"/>
          <p:cNvGrpSpPr>
            <a:grpSpLocks/>
          </p:cNvGrpSpPr>
          <p:nvPr/>
        </p:nvGrpSpPr>
        <p:grpSpPr bwMode="auto">
          <a:xfrm>
            <a:off x="6553200" y="2401888"/>
            <a:ext cx="2070100" cy="1789112"/>
            <a:chOff x="4430" y="61"/>
            <a:chExt cx="1304" cy="854"/>
          </a:xfrm>
        </p:grpSpPr>
        <p:sp>
          <p:nvSpPr>
            <p:cNvPr id="811142" name="AutoShape 134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43" name="Rectangle 135"/>
            <p:cNvSpPr>
              <a:spLocks noChangeArrowheads="1"/>
            </p:cNvSpPr>
            <p:nvPr/>
          </p:nvSpPr>
          <p:spPr bwMode="auto">
            <a:xfrm>
              <a:off x="4430" y="157"/>
              <a:ext cx="1248" cy="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800"/>
                <a:t>int PrintVal(int i)</a:t>
              </a:r>
              <a:br>
                <a:rPr lang="en-US" sz="1800"/>
              </a:br>
              <a:r>
                <a:rPr lang="en-US" sz="1800"/>
                <a:t>{</a:t>
              </a:r>
              <a:br>
                <a:rPr lang="en-US" sz="1800"/>
              </a:br>
              <a:r>
                <a:rPr lang="en-US" sz="1800"/>
                <a:t>   cout &lt;&lt; a[i]; </a:t>
              </a:r>
              <a:br>
                <a:rPr lang="en-US" sz="1800"/>
              </a:br>
              <a:r>
                <a:rPr lang="en-US" sz="1800"/>
                <a:t>}</a:t>
              </a:r>
            </a:p>
            <a:p>
              <a:pPr algn="l"/>
              <a:endParaRPr lang="en-US" sz="1800"/>
            </a:p>
          </p:txBody>
        </p:sp>
      </p:grpSp>
      <p:sp>
        <p:nvSpPr>
          <p:cNvPr id="811144" name="Line 136"/>
          <p:cNvSpPr>
            <a:spLocks noChangeShapeType="1"/>
          </p:cNvSpPr>
          <p:nvPr/>
        </p:nvSpPr>
        <p:spPr bwMode="auto">
          <a:xfrm>
            <a:off x="6273800" y="29241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45" name="Text Box 137"/>
          <p:cNvSpPr txBox="1">
            <a:spLocks noChangeArrowheads="1"/>
          </p:cNvSpPr>
          <p:nvPr/>
        </p:nvSpPr>
        <p:spPr bwMode="auto">
          <a:xfrm>
            <a:off x="8134350" y="243840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47" name="Line 139"/>
          <p:cNvSpPr>
            <a:spLocks noChangeShapeType="1"/>
          </p:cNvSpPr>
          <p:nvPr/>
        </p:nvSpPr>
        <p:spPr bwMode="auto">
          <a:xfrm>
            <a:off x="6477000" y="34861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48" name="Text Box 140"/>
          <p:cNvSpPr txBox="1">
            <a:spLocks noChangeArrowheads="1"/>
          </p:cNvSpPr>
          <p:nvPr/>
        </p:nvSpPr>
        <p:spPr bwMode="auto">
          <a:xfrm>
            <a:off x="7477125" y="2952750"/>
            <a:ext cx="704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a[1]</a:t>
            </a:r>
          </a:p>
        </p:txBody>
      </p:sp>
      <p:sp>
        <p:nvSpPr>
          <p:cNvPr id="811149" name="Text Box 141"/>
          <p:cNvSpPr txBox="1">
            <a:spLocks noChangeArrowheads="1"/>
          </p:cNvSpPr>
          <p:nvPr/>
        </p:nvSpPr>
        <p:spPr bwMode="auto">
          <a:xfrm>
            <a:off x="4705350" y="5133975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42</a:t>
            </a:r>
          </a:p>
        </p:txBody>
      </p:sp>
      <p:sp>
        <p:nvSpPr>
          <p:cNvPr id="811150" name="Line 142"/>
          <p:cNvSpPr>
            <a:spLocks noChangeShapeType="1"/>
          </p:cNvSpPr>
          <p:nvPr/>
        </p:nvSpPr>
        <p:spPr bwMode="auto">
          <a:xfrm>
            <a:off x="5838825" y="47339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59" name="Rectangle 151"/>
          <p:cNvSpPr>
            <a:spLocks noChangeArrowheads="1"/>
          </p:cNvSpPr>
          <p:nvPr/>
        </p:nvSpPr>
        <p:spPr bwMode="auto">
          <a:xfrm>
            <a:off x="6172200" y="4313238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1152" name="Group 144"/>
          <p:cNvGrpSpPr>
            <a:grpSpLocks/>
          </p:cNvGrpSpPr>
          <p:nvPr/>
        </p:nvGrpSpPr>
        <p:grpSpPr bwMode="auto">
          <a:xfrm>
            <a:off x="6705600" y="2667000"/>
            <a:ext cx="2449513" cy="1682750"/>
            <a:chOff x="4430" y="61"/>
            <a:chExt cx="1313" cy="803"/>
          </a:xfrm>
        </p:grpSpPr>
        <p:sp>
          <p:nvSpPr>
            <p:cNvPr id="811153" name="AutoShape 145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54" name="Rectangle 146"/>
            <p:cNvSpPr>
              <a:spLocks noChangeArrowheads="1"/>
            </p:cNvSpPr>
            <p:nvPr/>
          </p:nvSpPr>
          <p:spPr bwMode="auto">
            <a:xfrm>
              <a:off x="4430" y="157"/>
              <a:ext cx="1313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600"/>
                <a:t>int RightChildLoc(int i)  </a:t>
              </a:r>
              <a:br>
                <a:rPr lang="en-US" sz="1600"/>
              </a:br>
              <a:r>
                <a:rPr lang="en-US" sz="1600"/>
                <a:t>{ </a:t>
              </a:r>
              <a:br>
                <a:rPr lang="en-US" sz="1600"/>
              </a:br>
              <a:r>
                <a:rPr lang="en-US" sz="1600"/>
                <a:t>   return(2*i+2); </a:t>
              </a:r>
              <a:br>
                <a:rPr lang="en-US" sz="1600"/>
              </a:br>
              <a:r>
                <a:rPr lang="en-US" sz="1600"/>
                <a:t>}</a:t>
              </a:r>
            </a:p>
            <a:p>
              <a:pPr algn="l"/>
              <a:endParaRPr lang="en-US" sz="1600"/>
            </a:p>
          </p:txBody>
        </p:sp>
      </p:grpSp>
      <p:sp>
        <p:nvSpPr>
          <p:cNvPr id="811155" name="Line 147"/>
          <p:cNvSpPr>
            <a:spLocks noChangeShapeType="1"/>
          </p:cNvSpPr>
          <p:nvPr/>
        </p:nvSpPr>
        <p:spPr bwMode="auto">
          <a:xfrm>
            <a:off x="6419850" y="31718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56" name="Text Box 148"/>
          <p:cNvSpPr txBox="1">
            <a:spLocks noChangeArrowheads="1"/>
          </p:cNvSpPr>
          <p:nvPr/>
        </p:nvSpPr>
        <p:spPr bwMode="auto">
          <a:xfrm>
            <a:off x="8542338" y="2700338"/>
            <a:ext cx="30956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57" name="Line 149"/>
          <p:cNvSpPr>
            <a:spLocks noChangeShapeType="1"/>
          </p:cNvSpPr>
          <p:nvPr/>
        </p:nvSpPr>
        <p:spPr bwMode="auto">
          <a:xfrm>
            <a:off x="6524625" y="36671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58" name="Text Box 150"/>
          <p:cNvSpPr txBox="1">
            <a:spLocks noChangeArrowheads="1"/>
          </p:cNvSpPr>
          <p:nvPr/>
        </p:nvSpPr>
        <p:spPr bwMode="auto">
          <a:xfrm>
            <a:off x="7524750" y="3219450"/>
            <a:ext cx="9318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2*1+2</a:t>
            </a:r>
          </a:p>
        </p:txBody>
      </p:sp>
      <p:sp>
        <p:nvSpPr>
          <p:cNvPr id="811160" name="Text Box 152"/>
          <p:cNvSpPr txBox="1">
            <a:spLocks noChangeArrowheads="1"/>
          </p:cNvSpPr>
          <p:nvPr/>
        </p:nvSpPr>
        <p:spPr bwMode="auto">
          <a:xfrm>
            <a:off x="6215063" y="4325938"/>
            <a:ext cx="35401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4</a:t>
            </a:r>
          </a:p>
        </p:txBody>
      </p:sp>
      <p:sp>
        <p:nvSpPr>
          <p:cNvPr id="811151" name="Text Box 143"/>
          <p:cNvSpPr txBox="1">
            <a:spLocks noChangeArrowheads="1"/>
          </p:cNvSpPr>
          <p:nvPr/>
        </p:nvSpPr>
        <p:spPr bwMode="auto">
          <a:xfrm>
            <a:off x="7994650" y="4284663"/>
            <a:ext cx="30956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61" name="Line 153"/>
          <p:cNvSpPr>
            <a:spLocks noChangeShapeType="1"/>
          </p:cNvSpPr>
          <p:nvPr/>
        </p:nvSpPr>
        <p:spPr bwMode="auto">
          <a:xfrm>
            <a:off x="5857875" y="50101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63" name="Rectangle 155"/>
          <p:cNvSpPr>
            <a:spLocks noChangeArrowheads="1"/>
          </p:cNvSpPr>
          <p:nvPr/>
        </p:nvSpPr>
        <p:spPr bwMode="auto">
          <a:xfrm>
            <a:off x="6156325" y="4589463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162" name="Text Box 154"/>
          <p:cNvSpPr txBox="1">
            <a:spLocks noChangeArrowheads="1"/>
          </p:cNvSpPr>
          <p:nvPr/>
        </p:nvSpPr>
        <p:spPr bwMode="auto">
          <a:xfrm>
            <a:off x="7056438" y="4592638"/>
            <a:ext cx="35401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4</a:t>
            </a:r>
          </a:p>
        </p:txBody>
      </p:sp>
      <p:grpSp>
        <p:nvGrpSpPr>
          <p:cNvPr id="811164" name="Group 156"/>
          <p:cNvGrpSpPr>
            <a:grpSpLocks/>
          </p:cNvGrpSpPr>
          <p:nvPr/>
        </p:nvGrpSpPr>
        <p:grpSpPr bwMode="auto">
          <a:xfrm>
            <a:off x="6553200" y="2906713"/>
            <a:ext cx="2070100" cy="1789112"/>
            <a:chOff x="4430" y="61"/>
            <a:chExt cx="1304" cy="854"/>
          </a:xfrm>
        </p:grpSpPr>
        <p:sp>
          <p:nvSpPr>
            <p:cNvPr id="811165" name="AutoShape 157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66" name="Rectangle 158"/>
            <p:cNvSpPr>
              <a:spLocks noChangeArrowheads="1"/>
            </p:cNvSpPr>
            <p:nvPr/>
          </p:nvSpPr>
          <p:spPr bwMode="auto">
            <a:xfrm>
              <a:off x="4430" y="157"/>
              <a:ext cx="1248" cy="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800"/>
                <a:t>int PrintVal(int i)</a:t>
              </a:r>
              <a:br>
                <a:rPr lang="en-US" sz="1800"/>
              </a:br>
              <a:r>
                <a:rPr lang="en-US" sz="1800"/>
                <a:t>{</a:t>
              </a:r>
              <a:br>
                <a:rPr lang="en-US" sz="1800"/>
              </a:br>
              <a:r>
                <a:rPr lang="en-US" sz="1800"/>
                <a:t>   cout &lt;&lt; a[i]; </a:t>
              </a:r>
              <a:br>
                <a:rPr lang="en-US" sz="1800"/>
              </a:br>
              <a:r>
                <a:rPr lang="en-US" sz="1800"/>
                <a:t>}</a:t>
              </a:r>
            </a:p>
            <a:p>
              <a:pPr algn="l"/>
              <a:endParaRPr lang="en-US" sz="1800"/>
            </a:p>
          </p:txBody>
        </p:sp>
      </p:grpSp>
      <p:sp>
        <p:nvSpPr>
          <p:cNvPr id="811167" name="Line 159"/>
          <p:cNvSpPr>
            <a:spLocks noChangeShapeType="1"/>
          </p:cNvSpPr>
          <p:nvPr/>
        </p:nvSpPr>
        <p:spPr bwMode="auto">
          <a:xfrm>
            <a:off x="6283325" y="34290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68" name="Text Box 160"/>
          <p:cNvSpPr txBox="1">
            <a:spLocks noChangeArrowheads="1"/>
          </p:cNvSpPr>
          <p:nvPr/>
        </p:nvSpPr>
        <p:spPr bwMode="auto">
          <a:xfrm>
            <a:off x="8148638" y="2952750"/>
            <a:ext cx="35401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4</a:t>
            </a:r>
          </a:p>
        </p:txBody>
      </p:sp>
      <p:sp>
        <p:nvSpPr>
          <p:cNvPr id="811169" name="Line 161"/>
          <p:cNvSpPr>
            <a:spLocks noChangeShapeType="1"/>
          </p:cNvSpPr>
          <p:nvPr/>
        </p:nvSpPr>
        <p:spPr bwMode="auto">
          <a:xfrm>
            <a:off x="6445250" y="39814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70" name="Text Box 162"/>
          <p:cNvSpPr txBox="1">
            <a:spLocks noChangeArrowheads="1"/>
          </p:cNvSpPr>
          <p:nvPr/>
        </p:nvSpPr>
        <p:spPr bwMode="auto">
          <a:xfrm>
            <a:off x="4619625" y="64198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314</a:t>
            </a:r>
          </a:p>
        </p:txBody>
      </p:sp>
      <p:sp>
        <p:nvSpPr>
          <p:cNvPr id="811171" name="Text Box 163"/>
          <p:cNvSpPr txBox="1">
            <a:spLocks noChangeArrowheads="1"/>
          </p:cNvSpPr>
          <p:nvPr/>
        </p:nvSpPr>
        <p:spPr bwMode="auto">
          <a:xfrm>
            <a:off x="7391400" y="3495675"/>
            <a:ext cx="70643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a[4]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1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1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1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1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1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81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22222E-6 L -0.5033 0.2148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811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74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81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81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1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81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81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81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81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81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-0.43768 0.15556 " pathEditMode="relative" rAng="0" ptsTypes="AA">
                                      <p:cBhvr>
                                        <p:cTn id="236" dur="2000" fill="hold"/>
                                        <p:tgtEl>
                                          <p:spTgt spid="811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92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 nodeType="clickPar">
                      <p:stCondLst>
                        <p:cond delay="indefinite"/>
                      </p:stCondLst>
                      <p:childTnLst>
                        <p:par>
                          <p:cTn id="2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81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81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 nodeType="clickPar">
                      <p:stCondLst>
                        <p:cond delay="indefinite"/>
                      </p:stCondLst>
                      <p:childTnLst>
                        <p:par>
                          <p:cTn id="2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81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 nodeType="clickPar">
                      <p:stCondLst>
                        <p:cond delay="indefinite"/>
                      </p:stCondLst>
                      <p:childTnLst>
                        <p:par>
                          <p:cTn id="2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 nodeType="clickPar">
                      <p:stCondLst>
                        <p:cond delay="indefinite"/>
                      </p:stCondLst>
                      <p:childTnLst>
                        <p:par>
                          <p:cTn id="2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 nodeType="clickPar">
                      <p:stCondLst>
                        <p:cond delay="indefinite"/>
                      </p:stCondLst>
                      <p:childTnLst>
                        <p:par>
                          <p:cTn id="2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81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 nodeType="clickPar">
                      <p:stCondLst>
                        <p:cond delay="indefinite"/>
                      </p:stCondLst>
                      <p:childTnLst>
                        <p:par>
                          <p:cTn id="2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81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 nodeType="clickPar">
                      <p:stCondLst>
                        <p:cond delay="indefinite"/>
                      </p:stCondLst>
                      <p:childTnLst>
                        <p:par>
                          <p:cTn id="3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 nodeType="clickPar">
                      <p:stCondLst>
                        <p:cond delay="indefinite"/>
                      </p:stCondLst>
                      <p:childTnLst>
                        <p:par>
                          <p:cTn id="3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 nodeType="clickPar">
                      <p:stCondLst>
                        <p:cond delay="indefinite"/>
                      </p:stCondLst>
                      <p:childTnLst>
                        <p:par>
                          <p:cTn id="3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 nodeType="clickPar">
                      <p:stCondLst>
                        <p:cond delay="indefinite"/>
                      </p:stCondLst>
                      <p:childTnLst>
                        <p:par>
                          <p:cTn id="3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 nodeType="clickPar">
                      <p:stCondLst>
                        <p:cond delay="indefinite"/>
                      </p:stCondLst>
                      <p:childTnLst>
                        <p:par>
                          <p:cTn id="3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81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 nodeType="clickPar">
                      <p:stCondLst>
                        <p:cond delay="indefinite"/>
                      </p:stCondLst>
                      <p:childTnLst>
                        <p:par>
                          <p:cTn id="3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7" dur="500"/>
                                        <p:tgtEl>
                                          <p:spTgt spid="81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 nodeType="clickPar">
                      <p:stCondLst>
                        <p:cond delay="indefinite"/>
                      </p:stCondLst>
                      <p:childTnLst>
                        <p:par>
                          <p:cTn id="3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 nodeType="clickPar">
                      <p:stCondLst>
                        <p:cond delay="indefinite"/>
                      </p:stCondLst>
                      <p:childTnLst>
                        <p:par>
                          <p:cTn id="3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81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 nodeType="clickPar">
                      <p:stCondLst>
                        <p:cond delay="indefinite"/>
                      </p:stCondLst>
                      <p:childTnLst>
                        <p:par>
                          <p:cTn id="3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 nodeType="clickPar">
                      <p:stCondLst>
                        <p:cond delay="indefinite"/>
                      </p:stCondLst>
                      <p:childTnLst>
                        <p:par>
                          <p:cTn id="3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 nodeType="clickPar">
                      <p:stCondLst>
                        <p:cond delay="indefinite"/>
                      </p:stCondLst>
                      <p:childTnLst>
                        <p:par>
                          <p:cTn id="3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81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 nodeType="clickPar">
                      <p:stCondLst>
                        <p:cond delay="indefinite"/>
                      </p:stCondLst>
                      <p:childTnLst>
                        <p:par>
                          <p:cTn id="3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2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44444E-6 L -0.37327 -0.0324 " pathEditMode="relative" rAng="0" ptsTypes="AA">
                                      <p:cBhvr>
                                        <p:cTn id="363" dur="2000" fill="hold"/>
                                        <p:tgtEl>
                                          <p:spTgt spid="811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63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 nodeType="clickPar">
                      <p:stCondLst>
                        <p:cond delay="indefinite"/>
                      </p:stCondLst>
                      <p:childTnLst>
                        <p:par>
                          <p:cTn id="3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110" grpId="0" animBg="1"/>
      <p:bldP spid="811110" grpId="1" animBg="1"/>
      <p:bldP spid="811111" grpId="0" animBg="1"/>
      <p:bldP spid="811111" grpId="1" animBg="1"/>
      <p:bldP spid="811111" grpId="2" animBg="1"/>
      <p:bldP spid="811111" grpId="3" animBg="1"/>
      <p:bldP spid="811112" grpId="0" animBg="1"/>
      <p:bldP spid="811112" grpId="1" animBg="1"/>
      <p:bldP spid="811112" grpId="2" animBg="1"/>
      <p:bldP spid="811112" grpId="3" animBg="1"/>
      <p:bldP spid="811114" grpId="0"/>
      <p:bldP spid="811114" grpId="1"/>
      <p:bldP spid="811115" grpId="0" animBg="1"/>
      <p:bldP spid="811115" grpId="1" animBg="1"/>
      <p:bldP spid="811117" grpId="0" animBg="1"/>
      <p:bldP spid="811117" grpId="1" animBg="1"/>
      <p:bldP spid="811118" grpId="0"/>
      <p:bldP spid="811118" grpId="1"/>
      <p:bldP spid="811122" grpId="0" animBg="1"/>
      <p:bldP spid="811122" grpId="1" animBg="1"/>
      <p:bldP spid="811122" grpId="2" animBg="1"/>
      <p:bldP spid="811123" grpId="0"/>
      <p:bldP spid="811123" grpId="1"/>
      <p:bldP spid="811123" grpId="2"/>
      <p:bldP spid="811124" grpId="0" animBg="1"/>
      <p:bldP spid="811124" grpId="1" animBg="1"/>
      <p:bldP spid="811124" grpId="2" animBg="1"/>
      <p:bldP spid="811125" grpId="0"/>
      <p:bldP spid="811125" grpId="1"/>
      <p:bldP spid="811126" grpId="0"/>
      <p:bldP spid="811127" grpId="0" animBg="1"/>
      <p:bldP spid="811127" grpId="1" animBg="1"/>
      <p:bldP spid="811136" grpId="0" animBg="1"/>
      <p:bldP spid="811136" grpId="1" animBg="1"/>
      <p:bldP spid="811131" grpId="0"/>
      <p:bldP spid="811131" grpId="1"/>
      <p:bldP spid="811132" grpId="0" animBg="1"/>
      <p:bldP spid="811132" grpId="1" animBg="1"/>
      <p:bldP spid="811133" grpId="0"/>
      <p:bldP spid="811133" grpId="1"/>
      <p:bldP spid="811134" grpId="0" animBg="1"/>
      <p:bldP spid="811134" grpId="1" animBg="1"/>
      <p:bldP spid="811135" grpId="0"/>
      <p:bldP spid="811135" grpId="1"/>
      <p:bldP spid="811137" grpId="0"/>
      <p:bldP spid="811137" grpId="1"/>
      <p:bldP spid="811138" grpId="0" animBg="1"/>
      <p:bldP spid="811138" grpId="1" animBg="1"/>
      <p:bldP spid="811139" grpId="0" animBg="1"/>
      <p:bldP spid="811139" grpId="1" animBg="1"/>
      <p:bldP spid="811140" grpId="0"/>
      <p:bldP spid="811140" grpId="1"/>
      <p:bldP spid="811144" grpId="0" animBg="1"/>
      <p:bldP spid="811144" grpId="1" animBg="1"/>
      <p:bldP spid="811145" grpId="0"/>
      <p:bldP spid="811145" grpId="1"/>
      <p:bldP spid="811147" grpId="0" animBg="1"/>
      <p:bldP spid="811147" grpId="1" animBg="1"/>
      <p:bldP spid="811148" grpId="0"/>
      <p:bldP spid="811148" grpId="1"/>
      <p:bldP spid="811149" grpId="0"/>
      <p:bldP spid="811150" grpId="0" animBg="1"/>
      <p:bldP spid="811150" grpId="1" animBg="1"/>
      <p:bldP spid="811159" grpId="0" animBg="1"/>
      <p:bldP spid="811159" grpId="1" animBg="1"/>
      <p:bldP spid="811155" grpId="0" animBg="1"/>
      <p:bldP spid="811155" grpId="1" animBg="1"/>
      <p:bldP spid="811156" grpId="0"/>
      <p:bldP spid="811156" grpId="1"/>
      <p:bldP spid="811157" grpId="0" animBg="1"/>
      <p:bldP spid="811157" grpId="1" animBg="1"/>
      <p:bldP spid="811158" grpId="0"/>
      <p:bldP spid="811158" grpId="1"/>
      <p:bldP spid="811160" grpId="0"/>
      <p:bldP spid="811160" grpId="1"/>
      <p:bldP spid="811151" grpId="0"/>
      <p:bldP spid="811151" grpId="1"/>
      <p:bldP spid="811161" grpId="0" animBg="1"/>
      <p:bldP spid="811163" grpId="0" animBg="1"/>
      <p:bldP spid="811162" grpId="0"/>
      <p:bldP spid="811167" grpId="0" animBg="1"/>
      <p:bldP spid="811167" grpId="1" animBg="1"/>
      <p:bldP spid="811168" grpId="0"/>
      <p:bldP spid="811169" grpId="0" animBg="1"/>
      <p:bldP spid="811169" grpId="1" animBg="1"/>
      <p:bldP spid="811170" grpId="0"/>
      <p:bldP spid="81117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128C-1C2F-48E7-84E0-8898D2AF8103}" type="slidenum">
              <a:rPr lang="en-US"/>
              <a:pPr/>
              <a:t>31</a:t>
            </a:fld>
            <a:endParaRPr lang="en-US"/>
          </a:p>
        </p:txBody>
      </p:sp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76200"/>
            <a:ext cx="8470900" cy="1143000"/>
          </a:xfrm>
        </p:spPr>
        <p:txBody>
          <a:bodyPr/>
          <a:lstStyle/>
          <a:p>
            <a:r>
              <a:rPr lang="en-US" sz="3600"/>
              <a:t>Using an Array to Implement a Heap</a:t>
            </a:r>
          </a:p>
        </p:txBody>
      </p:sp>
      <p:sp>
        <p:nvSpPr>
          <p:cNvPr id="852996" name="Text Box 4"/>
          <p:cNvSpPr txBox="1">
            <a:spLocks noChangeArrowheads="1"/>
          </p:cNvSpPr>
          <p:nvPr/>
        </p:nvSpPr>
        <p:spPr bwMode="auto">
          <a:xfrm>
            <a:off x="1254125" y="1066800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Ok, so now let’s see how to use a simple array to implement a maxheap.</a:t>
            </a:r>
          </a:p>
        </p:txBody>
      </p:sp>
      <p:sp>
        <p:nvSpPr>
          <p:cNvPr id="852997" name="Text Box 5"/>
          <p:cNvSpPr txBox="1">
            <a:spLocks noChangeArrowheads="1"/>
          </p:cNvSpPr>
          <p:nvPr/>
        </p:nvSpPr>
        <p:spPr bwMode="auto">
          <a:xfrm>
            <a:off x="1282700" y="2057400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To do so, we’ll need to be able to easily do the following operations:</a:t>
            </a:r>
          </a:p>
        </p:txBody>
      </p:sp>
      <p:sp>
        <p:nvSpPr>
          <p:cNvPr id="852998" name="Text Box 6"/>
          <p:cNvSpPr txBox="1">
            <a:spLocks noChangeArrowheads="1"/>
          </p:cNvSpPr>
          <p:nvPr/>
        </p:nvSpPr>
        <p:spPr bwMode="auto">
          <a:xfrm>
            <a:off x="1371600" y="3200400"/>
            <a:ext cx="6484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Locate the </a:t>
            </a:r>
            <a:r>
              <a:rPr lang="en-US">
                <a:solidFill>
                  <a:srgbClr val="006666"/>
                </a:solidFill>
              </a:rPr>
              <a:t>root node</a:t>
            </a:r>
            <a:r>
              <a:rPr lang="en-US"/>
              <a:t> of the tree…</a:t>
            </a:r>
          </a:p>
        </p:txBody>
      </p:sp>
      <p:sp>
        <p:nvSpPr>
          <p:cNvPr id="852999" name="Text Box 7"/>
          <p:cNvSpPr txBox="1">
            <a:spLocks noChangeArrowheads="1"/>
          </p:cNvSpPr>
          <p:nvPr/>
        </p:nvSpPr>
        <p:spPr bwMode="auto">
          <a:xfrm>
            <a:off x="1358900" y="3825875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Locate (and delete) the </a:t>
            </a:r>
            <a:r>
              <a:rPr lang="en-US">
                <a:solidFill>
                  <a:srgbClr val="006666"/>
                </a:solidFill>
              </a:rPr>
              <a:t>bottom-most, right-most node</a:t>
            </a:r>
            <a:r>
              <a:rPr lang="en-US"/>
              <a:t> in the tree…</a:t>
            </a:r>
          </a:p>
        </p:txBody>
      </p:sp>
      <p:sp>
        <p:nvSpPr>
          <p:cNvPr id="853000" name="Text Box 8"/>
          <p:cNvSpPr txBox="1">
            <a:spLocks noChangeArrowheads="1"/>
          </p:cNvSpPr>
          <p:nvPr/>
        </p:nvSpPr>
        <p:spPr bwMode="auto">
          <a:xfrm>
            <a:off x="1358900" y="4816475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Add a new node in the </a:t>
            </a:r>
            <a:r>
              <a:rPr lang="en-US">
                <a:solidFill>
                  <a:srgbClr val="006666"/>
                </a:solidFill>
              </a:rPr>
              <a:t>bottom-most, left-most empty position</a:t>
            </a:r>
            <a:r>
              <a:rPr lang="en-US"/>
              <a:t> in the tree…</a:t>
            </a:r>
          </a:p>
        </p:txBody>
      </p:sp>
      <p:sp>
        <p:nvSpPr>
          <p:cNvPr id="853001" name="Text Box 9"/>
          <p:cNvSpPr txBox="1">
            <a:spLocks noChangeArrowheads="1"/>
          </p:cNvSpPr>
          <p:nvPr/>
        </p:nvSpPr>
        <p:spPr bwMode="auto">
          <a:xfrm>
            <a:off x="1435100" y="5807075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Easily locate the </a:t>
            </a:r>
            <a:r>
              <a:rPr lang="en-US">
                <a:solidFill>
                  <a:srgbClr val="006666"/>
                </a:solidFill>
              </a:rPr>
              <a:t>parent</a:t>
            </a:r>
            <a:r>
              <a:rPr lang="en-US"/>
              <a:t> and </a:t>
            </a:r>
            <a:r>
              <a:rPr lang="en-US">
                <a:solidFill>
                  <a:srgbClr val="006666"/>
                </a:solidFill>
              </a:rPr>
              <a:t>children</a:t>
            </a:r>
            <a:r>
              <a:rPr lang="en-US"/>
              <a:t> of any node in the tree…</a:t>
            </a:r>
          </a:p>
        </p:txBody>
      </p:sp>
      <p:pic>
        <p:nvPicPr>
          <p:cNvPr id="853002" name="Picture 10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088" y="31511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3004" name="Picture 12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88" y="42560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3005" name="Picture 13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88" y="52212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3006" name="Picture 14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688" y="62372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/>
      <p:bldP spid="852998" grpId="0"/>
      <p:bldP spid="852999" grpId="0"/>
      <p:bldP spid="853000" grpId="0"/>
      <p:bldP spid="85300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6B54D-63B3-4E1A-A30F-9912E4E348F3}" type="slidenum">
              <a:rPr lang="en-US"/>
              <a:pPr/>
              <a:t>32</a:t>
            </a:fld>
            <a:endParaRPr lang="en-US"/>
          </a:p>
        </p:txBody>
      </p:sp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50800"/>
            <a:ext cx="7772400" cy="1143000"/>
          </a:xfrm>
        </p:spPr>
        <p:txBody>
          <a:bodyPr/>
          <a:lstStyle/>
          <a:p>
            <a:r>
              <a:rPr lang="en-US" sz="3600"/>
              <a:t>Extracting from a Maxheap – </a:t>
            </a:r>
            <a:br>
              <a:rPr lang="en-US" sz="3600"/>
            </a:br>
            <a:r>
              <a:rPr lang="en-US" sz="3600">
                <a:solidFill>
                  <a:srgbClr val="FF3300"/>
                </a:solidFill>
              </a:rPr>
              <a:t>The Array Version!</a:t>
            </a:r>
          </a:p>
        </p:txBody>
      </p:sp>
      <p:sp>
        <p:nvSpPr>
          <p:cNvPr id="848954" name="Text Box 58"/>
          <p:cNvSpPr txBox="1">
            <a:spLocks noChangeArrowheads="1"/>
          </p:cNvSpPr>
          <p:nvPr/>
        </p:nvSpPr>
        <p:spPr bwMode="auto">
          <a:xfrm>
            <a:off x="314325" y="1112838"/>
            <a:ext cx="583247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count == 0 </a:t>
            </a:r>
            <a:r>
              <a:rPr lang="en-US" sz="2000">
                <a:latin typeface="Comic Sans MS" pitchFamily="66" charset="0"/>
              </a:rPr>
              <a:t>(it’s an empty tree), 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return error.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Otherwise,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heap[0]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holds the biggest value. Remember it for later.</a:t>
            </a:r>
          </a:p>
        </p:txBody>
      </p:sp>
      <p:sp>
        <p:nvSpPr>
          <p:cNvPr id="848955" name="Text Box 59"/>
          <p:cNvSpPr txBox="1">
            <a:spLocks noChangeArrowheads="1"/>
          </p:cNvSpPr>
          <p:nvPr/>
        </p:nvSpPr>
        <p:spPr bwMode="auto">
          <a:xfrm>
            <a:off x="277813" y="2574925"/>
            <a:ext cx="61610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3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count == 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(that was the only node) then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set count=0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and return the saved value.</a:t>
            </a:r>
          </a:p>
        </p:txBody>
      </p:sp>
      <p:sp>
        <p:nvSpPr>
          <p:cNvPr id="848956" name="Rectangle 60"/>
          <p:cNvSpPr>
            <a:spLocks noChangeArrowheads="1"/>
          </p:cNvSpPr>
          <p:nvPr/>
        </p:nvSpPr>
        <p:spPr bwMode="auto">
          <a:xfrm>
            <a:off x="269875" y="3336925"/>
            <a:ext cx="53689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 sz="2000"/>
              <a:t>Copy the value from the right-most, bottom-most node to the root node: </a:t>
            </a:r>
            <a:r>
              <a:rPr lang="en-US" sz="2000">
                <a:solidFill>
                  <a:srgbClr val="6600CC"/>
                </a:solidFill>
              </a:rPr>
              <a:t>heap[0] = heap[count-1]</a:t>
            </a:r>
          </a:p>
        </p:txBody>
      </p:sp>
      <p:sp>
        <p:nvSpPr>
          <p:cNvPr id="848957" name="Rectangle 61"/>
          <p:cNvSpPr>
            <a:spLocks noChangeArrowheads="1"/>
          </p:cNvSpPr>
          <p:nvPr/>
        </p:nvSpPr>
        <p:spPr bwMode="auto">
          <a:xfrm>
            <a:off x="254000" y="4314825"/>
            <a:ext cx="52736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5"/>
            </a:pPr>
            <a:r>
              <a:rPr lang="en-US" sz="2000"/>
              <a:t>Delete the right-most node in the bottom-most row: </a:t>
            </a:r>
            <a:r>
              <a:rPr lang="en-US" sz="2000">
                <a:solidFill>
                  <a:srgbClr val="6600CC"/>
                </a:solidFill>
              </a:rPr>
              <a:t>count = count - 1</a:t>
            </a:r>
          </a:p>
        </p:txBody>
      </p:sp>
      <p:sp>
        <p:nvSpPr>
          <p:cNvPr id="848975" name="Rectangle 79"/>
          <p:cNvSpPr>
            <a:spLocks noChangeArrowheads="1"/>
          </p:cNvSpPr>
          <p:nvPr/>
        </p:nvSpPr>
        <p:spPr bwMode="auto">
          <a:xfrm>
            <a:off x="228600" y="5035550"/>
            <a:ext cx="68484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6"/>
            </a:pPr>
            <a:r>
              <a:rPr lang="en-US" sz="2000"/>
              <a:t>Repeatedly swap the just-moved value with </a:t>
            </a:r>
            <a:br>
              <a:rPr lang="en-US" sz="2000"/>
            </a:br>
            <a:r>
              <a:rPr lang="en-US" sz="2000"/>
              <a:t>the larger of its two children:</a:t>
            </a:r>
            <a:br>
              <a:rPr lang="en-US" sz="2000"/>
            </a:br>
            <a:r>
              <a:rPr lang="en-US" sz="2000"/>
              <a:t>  Starting with i=0, compare and swap:</a:t>
            </a:r>
            <a:br>
              <a:rPr lang="en-US" sz="2000"/>
            </a:br>
            <a:r>
              <a:rPr lang="en-US" sz="2000"/>
              <a:t>      </a:t>
            </a:r>
            <a:r>
              <a:rPr lang="en-US" sz="2000">
                <a:solidFill>
                  <a:srgbClr val="6600CC"/>
                </a:solidFill>
              </a:rPr>
              <a:t>heap[i] </a:t>
            </a:r>
            <a:r>
              <a:rPr lang="en-US" sz="2000"/>
              <a:t>with </a:t>
            </a:r>
            <a:r>
              <a:rPr lang="en-US" sz="2000">
                <a:solidFill>
                  <a:srgbClr val="6600CC"/>
                </a:solidFill>
              </a:rPr>
              <a:t>heap[2*i+1]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heap[2*i+2]</a:t>
            </a:r>
          </a:p>
        </p:txBody>
      </p:sp>
      <p:sp>
        <p:nvSpPr>
          <p:cNvPr id="848983" name="Text Box 87"/>
          <p:cNvSpPr txBox="1">
            <a:spLocks noChangeArrowheads="1"/>
          </p:cNvSpPr>
          <p:nvPr/>
        </p:nvSpPr>
        <p:spPr bwMode="auto">
          <a:xfrm>
            <a:off x="7146925" y="43894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/>
          </a:p>
        </p:txBody>
      </p:sp>
      <p:sp>
        <p:nvSpPr>
          <p:cNvPr id="848991" name="Rectangle 95"/>
          <p:cNvSpPr>
            <a:spLocks noChangeArrowheads="1"/>
          </p:cNvSpPr>
          <p:nvPr/>
        </p:nvSpPr>
        <p:spPr bwMode="auto">
          <a:xfrm>
            <a:off x="223838" y="6384925"/>
            <a:ext cx="5273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</a:pPr>
            <a:r>
              <a:rPr lang="en-US" sz="2000"/>
              <a:t>7.   Return the saved value to the user.</a:t>
            </a:r>
          </a:p>
        </p:txBody>
      </p:sp>
      <p:grpSp>
        <p:nvGrpSpPr>
          <p:cNvPr id="848993" name="Group 97"/>
          <p:cNvGrpSpPr>
            <a:grpSpLocks/>
          </p:cNvGrpSpPr>
          <p:nvPr/>
        </p:nvGrpSpPr>
        <p:grpSpPr bwMode="auto">
          <a:xfrm>
            <a:off x="6686550" y="1320800"/>
            <a:ext cx="2338388" cy="5429250"/>
            <a:chOff x="4116" y="736"/>
            <a:chExt cx="1473" cy="3420"/>
          </a:xfrm>
        </p:grpSpPr>
        <p:sp>
          <p:nvSpPr>
            <p:cNvPr id="848994" name="Text Box 98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8995" name="Group 99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8996" name="Group 100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8997" name="Rectangle 101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8998" name="Rectangle 102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8999" name="Rectangle 103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0" name="Rectangle 104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1" name="Rectangle 105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9002" name="Group 106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9003" name="Rectangle 107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4" name="Rectangle 108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5" name="Rectangle 109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6" name="Rectangle 110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7" name="Rectangle 111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9008" name="Group 112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9009" name="Rectangle 113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0" name="Rectangle 114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1" name="Rectangle 115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2" name="Rectangle 116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3" name="Rectangle 117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9014" name="Rectangle 118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9015" name="Text Box 119"/>
          <p:cNvSpPr txBox="1">
            <a:spLocks noChangeArrowheads="1"/>
          </p:cNvSpPr>
          <p:nvPr/>
        </p:nvSpPr>
        <p:spPr bwMode="auto">
          <a:xfrm>
            <a:off x="8251825" y="18176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12</a:t>
            </a:r>
          </a:p>
        </p:txBody>
      </p:sp>
      <p:sp>
        <p:nvSpPr>
          <p:cNvPr id="849016" name="Text Box 120"/>
          <p:cNvSpPr txBox="1">
            <a:spLocks noChangeArrowheads="1"/>
          </p:cNvSpPr>
          <p:nvPr/>
        </p:nvSpPr>
        <p:spPr bwMode="auto">
          <a:xfrm>
            <a:off x="8248650" y="24701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10</a:t>
            </a:r>
          </a:p>
        </p:txBody>
      </p:sp>
      <p:sp>
        <p:nvSpPr>
          <p:cNvPr id="849017" name="Text Box 121"/>
          <p:cNvSpPr txBox="1">
            <a:spLocks noChangeArrowheads="1"/>
          </p:cNvSpPr>
          <p:nvPr/>
        </p:nvSpPr>
        <p:spPr bwMode="auto">
          <a:xfrm>
            <a:off x="8286750" y="28130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3</a:t>
            </a:r>
          </a:p>
        </p:txBody>
      </p:sp>
      <p:sp>
        <p:nvSpPr>
          <p:cNvPr id="849018" name="Text Box 122"/>
          <p:cNvSpPr txBox="1">
            <a:spLocks noChangeArrowheads="1"/>
          </p:cNvSpPr>
          <p:nvPr/>
        </p:nvSpPr>
        <p:spPr bwMode="auto">
          <a:xfrm>
            <a:off x="8264525" y="31369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2</a:t>
            </a:r>
          </a:p>
        </p:txBody>
      </p:sp>
      <p:sp>
        <p:nvSpPr>
          <p:cNvPr id="849019" name="Text Box 123"/>
          <p:cNvSpPr txBox="1">
            <a:spLocks noChangeArrowheads="1"/>
          </p:cNvSpPr>
          <p:nvPr/>
        </p:nvSpPr>
        <p:spPr bwMode="auto">
          <a:xfrm>
            <a:off x="8264525" y="34671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8</a:t>
            </a:r>
          </a:p>
        </p:txBody>
      </p:sp>
      <p:sp>
        <p:nvSpPr>
          <p:cNvPr id="849020" name="Text Box 124"/>
          <p:cNvSpPr txBox="1">
            <a:spLocks noChangeArrowheads="1"/>
          </p:cNvSpPr>
          <p:nvPr/>
        </p:nvSpPr>
        <p:spPr bwMode="auto">
          <a:xfrm>
            <a:off x="8264525" y="3803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4</a:t>
            </a:r>
          </a:p>
        </p:txBody>
      </p:sp>
      <p:sp>
        <p:nvSpPr>
          <p:cNvPr id="849021" name="Text Box 125"/>
          <p:cNvSpPr txBox="1">
            <a:spLocks noChangeArrowheads="1"/>
          </p:cNvSpPr>
          <p:nvPr/>
        </p:nvSpPr>
        <p:spPr bwMode="auto">
          <a:xfrm>
            <a:off x="8267700" y="41211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2</a:t>
            </a:r>
          </a:p>
        </p:txBody>
      </p:sp>
      <p:sp>
        <p:nvSpPr>
          <p:cNvPr id="849022" name="Text Box 126"/>
          <p:cNvSpPr txBox="1">
            <a:spLocks noChangeArrowheads="1"/>
          </p:cNvSpPr>
          <p:nvPr/>
        </p:nvSpPr>
        <p:spPr bwMode="auto">
          <a:xfrm>
            <a:off x="8296275" y="44640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</a:t>
            </a:r>
          </a:p>
        </p:txBody>
      </p:sp>
      <p:sp>
        <p:nvSpPr>
          <p:cNvPr id="849023" name="Rectangle 127"/>
          <p:cNvSpPr>
            <a:spLocks noChangeArrowheads="1"/>
          </p:cNvSpPr>
          <p:nvPr/>
        </p:nvSpPr>
        <p:spPr bwMode="auto">
          <a:xfrm>
            <a:off x="8318500" y="21844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7</a:t>
            </a:r>
          </a:p>
        </p:txBody>
      </p:sp>
      <p:grpSp>
        <p:nvGrpSpPr>
          <p:cNvPr id="849024" name="Group 128"/>
          <p:cNvGrpSpPr>
            <a:grpSpLocks/>
          </p:cNvGrpSpPr>
          <p:nvPr/>
        </p:nvGrpSpPr>
        <p:grpSpPr bwMode="auto">
          <a:xfrm>
            <a:off x="7458075" y="431800"/>
            <a:ext cx="1533525" cy="787400"/>
            <a:chOff x="4602" y="176"/>
            <a:chExt cx="966" cy="496"/>
          </a:xfrm>
        </p:grpSpPr>
        <p:sp>
          <p:nvSpPr>
            <p:cNvPr id="849025" name="Rectangle 129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9026" name="Rectangle 130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9027" name="Text Box 131"/>
          <p:cNvSpPr txBox="1">
            <a:spLocks noChangeArrowheads="1"/>
          </p:cNvSpPr>
          <p:nvPr/>
        </p:nvSpPr>
        <p:spPr bwMode="auto">
          <a:xfrm>
            <a:off x="8264525" y="8080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954" grpId="0" build="p" autoUpdateAnimBg="0"/>
      <p:bldP spid="848955" grpId="0" build="p" autoUpdateAnimBg="0"/>
      <p:bldP spid="848956" grpId="0" autoUpdateAnimBg="0"/>
      <p:bldP spid="848957" grpId="0" autoUpdateAnimBg="0"/>
      <p:bldP spid="848975" grpId="0" autoUpdateAnimBg="0"/>
      <p:bldP spid="848991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C470-D8C3-4C13-8AD3-8202033C33A7}" type="slidenum">
              <a:rPr lang="en-US"/>
              <a:pPr/>
              <a:t>33</a:t>
            </a:fld>
            <a:endParaRPr lang="en-US"/>
          </a:p>
        </p:txBody>
      </p:sp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0467" name="Text Box 3"/>
          <p:cNvSpPr txBox="1">
            <a:spLocks noChangeArrowheads="1"/>
          </p:cNvSpPr>
          <p:nvPr/>
        </p:nvSpPr>
        <p:spPr bwMode="auto">
          <a:xfrm>
            <a:off x="720725" y="1265238"/>
            <a:ext cx="8270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Ok, so now let’s see how to extract the biggest item from an array-based max-heap!</a:t>
            </a:r>
          </a:p>
        </p:txBody>
      </p:sp>
      <p:grpSp>
        <p:nvGrpSpPr>
          <p:cNvPr id="830469" name="Group 5"/>
          <p:cNvGrpSpPr>
            <a:grpSpLocks/>
          </p:cNvGrpSpPr>
          <p:nvPr/>
        </p:nvGrpSpPr>
        <p:grpSpPr bwMode="auto">
          <a:xfrm>
            <a:off x="533400" y="3276600"/>
            <a:ext cx="3046413" cy="2686050"/>
            <a:chOff x="3566" y="863"/>
            <a:chExt cx="1919" cy="1692"/>
          </a:xfrm>
        </p:grpSpPr>
        <p:grpSp>
          <p:nvGrpSpPr>
            <p:cNvPr id="830470" name="Group 6"/>
            <p:cNvGrpSpPr>
              <a:grpSpLocks/>
            </p:cNvGrpSpPr>
            <p:nvPr/>
          </p:nvGrpSpPr>
          <p:grpSpPr bwMode="auto">
            <a:xfrm>
              <a:off x="3877" y="863"/>
              <a:ext cx="1608" cy="1076"/>
              <a:chOff x="3922" y="2620"/>
              <a:chExt cx="1608" cy="1076"/>
            </a:xfrm>
          </p:grpSpPr>
          <p:grpSp>
            <p:nvGrpSpPr>
              <p:cNvPr id="830471" name="Group 7"/>
              <p:cNvGrpSpPr>
                <a:grpSpLocks/>
              </p:cNvGrpSpPr>
              <p:nvPr/>
            </p:nvGrpSpPr>
            <p:grpSpPr bwMode="auto">
              <a:xfrm>
                <a:off x="3922" y="2620"/>
                <a:ext cx="1125" cy="1076"/>
                <a:chOff x="3826" y="891"/>
                <a:chExt cx="1125" cy="1076"/>
              </a:xfrm>
            </p:grpSpPr>
            <p:grpSp>
              <p:nvGrpSpPr>
                <p:cNvPr id="830472" name="Group 8"/>
                <p:cNvGrpSpPr>
                  <a:grpSpLocks/>
                </p:cNvGrpSpPr>
                <p:nvPr/>
              </p:nvGrpSpPr>
              <p:grpSpPr bwMode="auto">
                <a:xfrm>
                  <a:off x="4253" y="891"/>
                  <a:ext cx="698" cy="477"/>
                  <a:chOff x="4032" y="1200"/>
                  <a:chExt cx="912" cy="502"/>
                </a:xfrm>
              </p:grpSpPr>
              <p:sp>
                <p:nvSpPr>
                  <p:cNvPr id="830473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74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75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76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30477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30478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7</a:t>
                    </a:r>
                  </a:p>
                </p:txBody>
              </p:sp>
            </p:grpSp>
            <p:grpSp>
              <p:nvGrpSpPr>
                <p:cNvPr id="830479" name="Group 15"/>
                <p:cNvGrpSpPr>
                  <a:grpSpLocks/>
                </p:cNvGrpSpPr>
                <p:nvPr/>
              </p:nvGrpSpPr>
              <p:grpSpPr bwMode="auto">
                <a:xfrm>
                  <a:off x="3826" y="1489"/>
                  <a:ext cx="734" cy="478"/>
                  <a:chOff x="4032" y="1200"/>
                  <a:chExt cx="959" cy="503"/>
                </a:xfrm>
              </p:grpSpPr>
              <p:sp>
                <p:nvSpPr>
                  <p:cNvPr id="830480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81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82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83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8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8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830486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4208" y="1220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0487" name="Group 23"/>
              <p:cNvGrpSpPr>
                <a:grpSpLocks/>
              </p:cNvGrpSpPr>
              <p:nvPr/>
            </p:nvGrpSpPr>
            <p:grpSpPr bwMode="auto">
              <a:xfrm>
                <a:off x="4741" y="2902"/>
                <a:ext cx="789" cy="790"/>
                <a:chOff x="4645" y="1176"/>
                <a:chExt cx="789" cy="783"/>
              </a:xfrm>
            </p:grpSpPr>
            <p:grpSp>
              <p:nvGrpSpPr>
                <p:cNvPr id="830488" name="Group 24"/>
                <p:cNvGrpSpPr>
                  <a:grpSpLocks/>
                </p:cNvGrpSpPr>
                <p:nvPr/>
              </p:nvGrpSpPr>
              <p:grpSpPr bwMode="auto">
                <a:xfrm>
                  <a:off x="4699" y="1483"/>
                  <a:ext cx="735" cy="476"/>
                  <a:chOff x="4032" y="1200"/>
                  <a:chExt cx="960" cy="501"/>
                </a:xfrm>
              </p:grpSpPr>
              <p:sp>
                <p:nvSpPr>
                  <p:cNvPr id="830489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90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91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92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93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94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830495" name="Rectangle 31"/>
                <p:cNvSpPr>
                  <a:spLocks noChangeArrowheads="1"/>
                </p:cNvSpPr>
                <p:nvPr/>
              </p:nvSpPr>
              <p:spPr bwMode="auto">
                <a:xfrm>
                  <a:off x="4645" y="1176"/>
                  <a:ext cx="247" cy="120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496" name="Line 32"/>
                <p:cNvSpPr>
                  <a:spLocks noChangeShapeType="1"/>
                </p:cNvSpPr>
                <p:nvPr/>
              </p:nvSpPr>
              <p:spPr bwMode="auto">
                <a:xfrm>
                  <a:off x="4845" y="1254"/>
                  <a:ext cx="214" cy="2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30497" name="Group 33"/>
            <p:cNvGrpSpPr>
              <a:grpSpLocks/>
            </p:cNvGrpSpPr>
            <p:nvPr/>
          </p:nvGrpSpPr>
          <p:grpSpPr bwMode="auto">
            <a:xfrm>
              <a:off x="3566" y="1744"/>
              <a:ext cx="734" cy="811"/>
              <a:chOff x="3605" y="3501"/>
              <a:chExt cx="734" cy="811"/>
            </a:xfrm>
          </p:grpSpPr>
          <p:grpSp>
            <p:nvGrpSpPr>
              <p:cNvPr id="830498" name="Group 34"/>
              <p:cNvGrpSpPr>
                <a:grpSpLocks/>
              </p:cNvGrpSpPr>
              <p:nvPr/>
            </p:nvGrpSpPr>
            <p:grpSpPr bwMode="auto">
              <a:xfrm>
                <a:off x="3605" y="3834"/>
                <a:ext cx="734" cy="478"/>
                <a:chOff x="4032" y="1200"/>
                <a:chExt cx="959" cy="503"/>
              </a:xfrm>
            </p:grpSpPr>
            <p:sp>
              <p:nvSpPr>
                <p:cNvPr id="830499" name="Rectangle 35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0" name="Rectangle 36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1" name="Rectangle 37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2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03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04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26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830505" name="Group 41"/>
              <p:cNvGrpSpPr>
                <a:grpSpLocks/>
              </p:cNvGrpSpPr>
              <p:nvPr/>
            </p:nvGrpSpPr>
            <p:grpSpPr bwMode="auto">
              <a:xfrm>
                <a:off x="3966" y="3501"/>
                <a:ext cx="277" cy="333"/>
                <a:chOff x="3966" y="3501"/>
                <a:chExt cx="277" cy="333"/>
              </a:xfrm>
            </p:grpSpPr>
            <p:sp>
              <p:nvSpPr>
                <p:cNvPr id="830506" name="Rectangle 42"/>
                <p:cNvSpPr>
                  <a:spLocks noChangeArrowheads="1"/>
                </p:cNvSpPr>
                <p:nvPr/>
              </p:nvSpPr>
              <p:spPr bwMode="auto">
                <a:xfrm>
                  <a:off x="3966" y="3501"/>
                  <a:ext cx="277" cy="12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7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3987" y="3565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30508" name="Group 44"/>
            <p:cNvGrpSpPr>
              <a:grpSpLocks/>
            </p:cNvGrpSpPr>
            <p:nvPr/>
          </p:nvGrpSpPr>
          <p:grpSpPr bwMode="auto">
            <a:xfrm>
              <a:off x="4285" y="1741"/>
              <a:ext cx="789" cy="811"/>
              <a:chOff x="4285" y="1741"/>
              <a:chExt cx="789" cy="811"/>
            </a:xfrm>
          </p:grpSpPr>
          <p:grpSp>
            <p:nvGrpSpPr>
              <p:cNvPr id="830509" name="Group 45"/>
              <p:cNvGrpSpPr>
                <a:grpSpLocks/>
              </p:cNvGrpSpPr>
              <p:nvPr/>
            </p:nvGrpSpPr>
            <p:grpSpPr bwMode="auto">
              <a:xfrm>
                <a:off x="4339" y="2072"/>
                <a:ext cx="735" cy="480"/>
                <a:chOff x="4032" y="1200"/>
                <a:chExt cx="960" cy="501"/>
              </a:xfrm>
            </p:grpSpPr>
            <p:sp>
              <p:nvSpPr>
                <p:cNvPr id="830510" name="Rectangle 4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11" name="Rectangle 4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12" name="Rectangle 4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13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14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15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830516" name="Rectangle 52"/>
              <p:cNvSpPr>
                <a:spLocks noChangeArrowheads="1"/>
              </p:cNvSpPr>
              <p:nvPr/>
            </p:nvSpPr>
            <p:spPr bwMode="auto">
              <a:xfrm>
                <a:off x="4285" y="1741"/>
                <a:ext cx="247" cy="12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17" name="Line 53"/>
              <p:cNvSpPr>
                <a:spLocks noChangeShapeType="1"/>
              </p:cNvSpPr>
              <p:nvPr/>
            </p:nvSpPr>
            <p:spPr bwMode="auto">
              <a:xfrm>
                <a:off x="4420" y="1796"/>
                <a:ext cx="162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30518" name="Group 54"/>
            <p:cNvGrpSpPr>
              <a:grpSpLocks/>
            </p:cNvGrpSpPr>
            <p:nvPr/>
          </p:nvGrpSpPr>
          <p:grpSpPr bwMode="auto">
            <a:xfrm>
              <a:off x="4137" y="1484"/>
              <a:ext cx="705" cy="826"/>
              <a:chOff x="4137" y="1484"/>
              <a:chExt cx="705" cy="826"/>
            </a:xfrm>
          </p:grpSpPr>
          <p:sp>
            <p:nvSpPr>
              <p:cNvPr id="830519" name="Rectangle 55"/>
              <p:cNvSpPr>
                <a:spLocks noChangeArrowheads="1"/>
              </p:cNvSpPr>
              <p:nvPr/>
            </p:nvSpPr>
            <p:spPr bwMode="auto">
              <a:xfrm>
                <a:off x="4602" y="2134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2</a:t>
                </a:r>
              </a:p>
            </p:txBody>
          </p:sp>
          <p:sp>
            <p:nvSpPr>
              <p:cNvPr id="830520" name="Rectangle 56"/>
              <p:cNvSpPr>
                <a:spLocks noChangeArrowheads="1"/>
              </p:cNvSpPr>
              <p:nvPr/>
            </p:nvSpPr>
            <p:spPr bwMode="auto">
              <a:xfrm>
                <a:off x="4137" y="1484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grpSp>
          <p:nvGrpSpPr>
            <p:cNvPr id="830521" name="Group 57"/>
            <p:cNvGrpSpPr>
              <a:grpSpLocks/>
            </p:cNvGrpSpPr>
            <p:nvPr/>
          </p:nvGrpSpPr>
          <p:grpSpPr bwMode="auto">
            <a:xfrm>
              <a:off x="4137" y="901"/>
              <a:ext cx="673" cy="774"/>
              <a:chOff x="4137" y="901"/>
              <a:chExt cx="673" cy="774"/>
            </a:xfrm>
          </p:grpSpPr>
          <p:sp>
            <p:nvSpPr>
              <p:cNvPr id="830522" name="Rectangle 58"/>
              <p:cNvSpPr>
                <a:spLocks noChangeArrowheads="1"/>
              </p:cNvSpPr>
              <p:nvPr/>
            </p:nvSpPr>
            <p:spPr bwMode="auto">
              <a:xfrm>
                <a:off x="4137" y="1499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7</a:t>
                </a:r>
              </a:p>
            </p:txBody>
          </p:sp>
          <p:sp>
            <p:nvSpPr>
              <p:cNvPr id="830523" name="Rectangle 59"/>
              <p:cNvSpPr>
                <a:spLocks noChangeArrowheads="1"/>
              </p:cNvSpPr>
              <p:nvPr/>
            </p:nvSpPr>
            <p:spPr bwMode="auto">
              <a:xfrm>
                <a:off x="4570" y="901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</p:grpSp>
      <p:grpSp>
        <p:nvGrpSpPr>
          <p:cNvPr id="830524" name="Group 60"/>
          <p:cNvGrpSpPr>
            <a:grpSpLocks/>
          </p:cNvGrpSpPr>
          <p:nvPr/>
        </p:nvGrpSpPr>
        <p:grpSpPr bwMode="auto">
          <a:xfrm>
            <a:off x="6626225" y="3048000"/>
            <a:ext cx="1966913" cy="3130550"/>
            <a:chOff x="4174" y="1738"/>
            <a:chExt cx="1239" cy="1972"/>
          </a:xfrm>
        </p:grpSpPr>
        <p:sp>
          <p:nvSpPr>
            <p:cNvPr id="830525" name="Rectangle 61"/>
            <p:cNvSpPr>
              <a:spLocks noChangeArrowheads="1"/>
            </p:cNvSpPr>
            <p:nvPr/>
          </p:nvSpPr>
          <p:spPr bwMode="auto">
            <a:xfrm>
              <a:off x="4368" y="2016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6" name="Rectangle 62"/>
            <p:cNvSpPr>
              <a:spLocks noChangeArrowheads="1"/>
            </p:cNvSpPr>
            <p:nvPr/>
          </p:nvSpPr>
          <p:spPr bwMode="auto">
            <a:xfrm>
              <a:off x="4368" y="2304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7" name="Rectangle 63"/>
            <p:cNvSpPr>
              <a:spLocks noChangeArrowheads="1"/>
            </p:cNvSpPr>
            <p:nvPr/>
          </p:nvSpPr>
          <p:spPr bwMode="auto">
            <a:xfrm>
              <a:off x="4368" y="2592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8" name="Rectangle 64"/>
            <p:cNvSpPr>
              <a:spLocks noChangeArrowheads="1"/>
            </p:cNvSpPr>
            <p:nvPr/>
          </p:nvSpPr>
          <p:spPr bwMode="auto">
            <a:xfrm>
              <a:off x="4368" y="2880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9" name="Rectangle 65"/>
            <p:cNvSpPr>
              <a:spLocks noChangeArrowheads="1"/>
            </p:cNvSpPr>
            <p:nvPr/>
          </p:nvSpPr>
          <p:spPr bwMode="auto">
            <a:xfrm>
              <a:off x="4368" y="3168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30" name="Text Box 66"/>
            <p:cNvSpPr txBox="1">
              <a:spLocks noChangeArrowheads="1"/>
            </p:cNvSpPr>
            <p:nvPr/>
          </p:nvSpPr>
          <p:spPr bwMode="auto">
            <a:xfrm>
              <a:off x="4690" y="3422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…</a:t>
              </a:r>
            </a:p>
          </p:txBody>
        </p:sp>
        <p:sp>
          <p:nvSpPr>
            <p:cNvPr id="830531" name="Text Box 67"/>
            <p:cNvSpPr txBox="1">
              <a:spLocks noChangeArrowheads="1"/>
            </p:cNvSpPr>
            <p:nvPr/>
          </p:nvSpPr>
          <p:spPr bwMode="auto">
            <a:xfrm>
              <a:off x="4174" y="1738"/>
              <a:ext cx="1239" cy="1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heap[10];</a:t>
              </a:r>
            </a:p>
            <a:p>
              <a:pPr algn="l"/>
              <a:r>
                <a:rPr lang="en-US"/>
                <a:t>0</a:t>
              </a:r>
            </a:p>
            <a:p>
              <a:pPr algn="l"/>
              <a:endParaRPr lang="en-US" sz="1000"/>
            </a:p>
            <a:p>
              <a:pPr algn="l"/>
              <a:r>
                <a:rPr lang="en-US"/>
                <a:t>1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2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3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4</a:t>
              </a:r>
            </a:p>
          </p:txBody>
        </p:sp>
      </p:grpSp>
      <p:grpSp>
        <p:nvGrpSpPr>
          <p:cNvPr id="830532" name="Group 68"/>
          <p:cNvGrpSpPr>
            <a:grpSpLocks/>
          </p:cNvGrpSpPr>
          <p:nvPr/>
        </p:nvGrpSpPr>
        <p:grpSpPr bwMode="auto">
          <a:xfrm>
            <a:off x="7456488" y="3503613"/>
            <a:ext cx="411162" cy="2271712"/>
            <a:chOff x="4697" y="2025"/>
            <a:chExt cx="259" cy="1431"/>
          </a:xfrm>
        </p:grpSpPr>
        <p:sp>
          <p:nvSpPr>
            <p:cNvPr id="830533" name="Text Box 69"/>
            <p:cNvSpPr txBox="1">
              <a:spLocks noChangeArrowheads="1"/>
            </p:cNvSpPr>
            <p:nvPr/>
          </p:nvSpPr>
          <p:spPr bwMode="auto">
            <a:xfrm>
              <a:off x="4723" y="2025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30534" name="Text Box 70"/>
            <p:cNvSpPr txBox="1">
              <a:spLocks noChangeArrowheads="1"/>
            </p:cNvSpPr>
            <p:nvPr/>
          </p:nvSpPr>
          <p:spPr bwMode="auto">
            <a:xfrm>
              <a:off x="4701" y="2304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7</a:t>
              </a:r>
            </a:p>
          </p:txBody>
        </p:sp>
        <p:sp>
          <p:nvSpPr>
            <p:cNvPr id="830535" name="Text Box 71"/>
            <p:cNvSpPr txBox="1">
              <a:spLocks noChangeArrowheads="1"/>
            </p:cNvSpPr>
            <p:nvPr/>
          </p:nvSpPr>
          <p:spPr bwMode="auto">
            <a:xfrm>
              <a:off x="4697" y="2599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830536" name="Text Box 72"/>
            <p:cNvSpPr txBox="1">
              <a:spLocks noChangeArrowheads="1"/>
            </p:cNvSpPr>
            <p:nvPr/>
          </p:nvSpPr>
          <p:spPr bwMode="auto">
            <a:xfrm>
              <a:off x="4711" y="2901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830537" name="Text Box 73"/>
            <p:cNvSpPr txBox="1">
              <a:spLocks noChangeArrowheads="1"/>
            </p:cNvSpPr>
            <p:nvPr/>
          </p:nvSpPr>
          <p:spPr bwMode="auto">
            <a:xfrm>
              <a:off x="4707" y="316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2</a:t>
              </a:r>
            </a:p>
          </p:txBody>
        </p:sp>
      </p:grpSp>
      <p:sp>
        <p:nvSpPr>
          <p:cNvPr id="830538" name="Line 74"/>
          <p:cNvSpPr>
            <a:spLocks noChangeShapeType="1"/>
          </p:cNvSpPr>
          <p:nvPr/>
        </p:nvSpPr>
        <p:spPr bwMode="auto">
          <a:xfrm flipV="1">
            <a:off x="7777163" y="2971800"/>
            <a:ext cx="909637" cy="6905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0539" name="Text Box 75"/>
          <p:cNvSpPr txBox="1">
            <a:spLocks noChangeArrowheads="1"/>
          </p:cNvSpPr>
          <p:nvPr/>
        </p:nvSpPr>
        <p:spPr bwMode="auto">
          <a:xfrm>
            <a:off x="8747125" y="2560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9</a:t>
            </a:r>
          </a:p>
        </p:txBody>
      </p:sp>
      <p:grpSp>
        <p:nvGrpSpPr>
          <p:cNvPr id="830540" name="Group 76"/>
          <p:cNvGrpSpPr>
            <a:grpSpLocks/>
          </p:cNvGrpSpPr>
          <p:nvPr/>
        </p:nvGrpSpPr>
        <p:grpSpPr bwMode="auto">
          <a:xfrm>
            <a:off x="2033588" y="3270250"/>
            <a:ext cx="5891212" cy="715963"/>
            <a:chOff x="1281" y="2060"/>
            <a:chExt cx="3711" cy="451"/>
          </a:xfrm>
        </p:grpSpPr>
        <p:grpSp>
          <p:nvGrpSpPr>
            <p:cNvPr id="830541" name="Group 77"/>
            <p:cNvGrpSpPr>
              <a:grpSpLocks/>
            </p:cNvGrpSpPr>
            <p:nvPr/>
          </p:nvGrpSpPr>
          <p:grpSpPr bwMode="auto">
            <a:xfrm>
              <a:off x="4704" y="2223"/>
              <a:ext cx="288" cy="288"/>
              <a:chOff x="4704" y="2223"/>
              <a:chExt cx="288" cy="288"/>
            </a:xfrm>
          </p:grpSpPr>
          <p:sp>
            <p:nvSpPr>
              <p:cNvPr id="830542" name="Rectangle 78"/>
              <p:cNvSpPr>
                <a:spLocks noChangeArrowheads="1"/>
              </p:cNvSpPr>
              <p:nvPr/>
            </p:nvSpPr>
            <p:spPr bwMode="auto">
              <a:xfrm>
                <a:off x="4704" y="2256"/>
                <a:ext cx="288" cy="192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43" name="Text Box 79"/>
              <p:cNvSpPr txBox="1">
                <a:spLocks noChangeArrowheads="1"/>
              </p:cNvSpPr>
              <p:nvPr/>
            </p:nvSpPr>
            <p:spPr bwMode="auto">
              <a:xfrm>
                <a:off x="4709" y="2223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accent2"/>
                    </a:solidFill>
                  </a:rPr>
                  <a:t>2</a:t>
                </a:r>
              </a:p>
            </p:txBody>
          </p:sp>
        </p:grpSp>
        <p:grpSp>
          <p:nvGrpSpPr>
            <p:cNvPr id="830544" name="Group 80"/>
            <p:cNvGrpSpPr>
              <a:grpSpLocks/>
            </p:cNvGrpSpPr>
            <p:nvPr/>
          </p:nvGrpSpPr>
          <p:grpSpPr bwMode="auto">
            <a:xfrm>
              <a:off x="1281" y="2060"/>
              <a:ext cx="275" cy="288"/>
              <a:chOff x="1281" y="2060"/>
              <a:chExt cx="275" cy="288"/>
            </a:xfrm>
          </p:grpSpPr>
          <p:sp>
            <p:nvSpPr>
              <p:cNvPr id="830545" name="Rectangle 81"/>
              <p:cNvSpPr>
                <a:spLocks noChangeArrowheads="1"/>
              </p:cNvSpPr>
              <p:nvPr/>
            </p:nvSpPr>
            <p:spPr bwMode="auto">
              <a:xfrm>
                <a:off x="1317" y="2095"/>
                <a:ext cx="239" cy="224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46" name="Text Box 82"/>
              <p:cNvSpPr txBox="1">
                <a:spLocks noChangeArrowheads="1"/>
              </p:cNvSpPr>
              <p:nvPr/>
            </p:nvSpPr>
            <p:spPr bwMode="auto">
              <a:xfrm>
                <a:off x="1281" y="2060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accent2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830547" name="Group 83"/>
          <p:cNvGrpSpPr>
            <a:grpSpLocks/>
          </p:cNvGrpSpPr>
          <p:nvPr/>
        </p:nvGrpSpPr>
        <p:grpSpPr bwMode="auto">
          <a:xfrm>
            <a:off x="2514600" y="3429000"/>
            <a:ext cx="5353050" cy="2117725"/>
            <a:chOff x="1584" y="2160"/>
            <a:chExt cx="3372" cy="1334"/>
          </a:xfrm>
        </p:grpSpPr>
        <p:cxnSp>
          <p:nvCxnSpPr>
            <p:cNvPr id="830548" name="AutoShape 84"/>
            <p:cNvCxnSpPr>
              <a:cxnSpLocks noChangeShapeType="1"/>
              <a:stCxn id="830537" idx="3"/>
              <a:endCxn id="830533" idx="3"/>
            </p:cNvCxnSpPr>
            <p:nvPr/>
          </p:nvCxnSpPr>
          <p:spPr bwMode="auto">
            <a:xfrm flipV="1">
              <a:off x="4940" y="2351"/>
              <a:ext cx="16" cy="1143"/>
            </a:xfrm>
            <a:prstGeom prst="curvedConnector3">
              <a:avLst>
                <a:gd name="adj1" fmla="val 1000000"/>
              </a:avLst>
            </a:prstGeom>
            <a:noFill/>
            <a:ln w="412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0549" name="Freeform 85"/>
            <p:cNvSpPr>
              <a:spLocks/>
            </p:cNvSpPr>
            <p:nvPr/>
          </p:nvSpPr>
          <p:spPr bwMode="auto">
            <a:xfrm>
              <a:off x="1584" y="2160"/>
              <a:ext cx="1000" cy="1248"/>
            </a:xfrm>
            <a:custGeom>
              <a:avLst/>
              <a:gdLst>
                <a:gd name="T0" fmla="*/ 0 w 1000"/>
                <a:gd name="T1" fmla="*/ 1248 h 1248"/>
                <a:gd name="T2" fmla="*/ 768 w 1000"/>
                <a:gd name="T3" fmla="*/ 1104 h 1248"/>
                <a:gd name="T4" fmla="*/ 960 w 1000"/>
                <a:gd name="T5" fmla="*/ 624 h 1248"/>
                <a:gd name="T6" fmla="*/ 528 w 1000"/>
                <a:gd name="T7" fmla="*/ 144 h 1248"/>
                <a:gd name="T8" fmla="*/ 0 w 1000"/>
                <a:gd name="T9" fmla="*/ 0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0" h="1248">
                  <a:moveTo>
                    <a:pt x="0" y="1248"/>
                  </a:moveTo>
                  <a:cubicBezTo>
                    <a:pt x="304" y="1228"/>
                    <a:pt x="608" y="1208"/>
                    <a:pt x="768" y="1104"/>
                  </a:cubicBezTo>
                  <a:cubicBezTo>
                    <a:pt x="928" y="1000"/>
                    <a:pt x="1000" y="784"/>
                    <a:pt x="960" y="624"/>
                  </a:cubicBezTo>
                  <a:cubicBezTo>
                    <a:pt x="920" y="464"/>
                    <a:pt x="688" y="248"/>
                    <a:pt x="528" y="144"/>
                  </a:cubicBezTo>
                  <a:cubicBezTo>
                    <a:pt x="368" y="40"/>
                    <a:pt x="184" y="20"/>
                    <a:pt x="0" y="0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50" name="Group 86"/>
          <p:cNvGrpSpPr>
            <a:grpSpLocks/>
          </p:cNvGrpSpPr>
          <p:nvPr/>
        </p:nvGrpSpPr>
        <p:grpSpPr bwMode="auto">
          <a:xfrm>
            <a:off x="1589088" y="4572000"/>
            <a:ext cx="6259512" cy="1525588"/>
            <a:chOff x="1001" y="2880"/>
            <a:chExt cx="3943" cy="961"/>
          </a:xfrm>
        </p:grpSpPr>
        <p:sp>
          <p:nvSpPr>
            <p:cNvPr id="830551" name="Rectangle 87"/>
            <p:cNvSpPr>
              <a:spLocks noChangeArrowheads="1"/>
            </p:cNvSpPr>
            <p:nvPr/>
          </p:nvSpPr>
          <p:spPr bwMode="auto">
            <a:xfrm>
              <a:off x="4704" y="3393"/>
              <a:ext cx="240" cy="20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30552" name="Group 88"/>
            <p:cNvGrpSpPr>
              <a:grpSpLocks/>
            </p:cNvGrpSpPr>
            <p:nvPr/>
          </p:nvGrpSpPr>
          <p:grpSpPr bwMode="auto">
            <a:xfrm>
              <a:off x="1001" y="2880"/>
              <a:ext cx="910" cy="961"/>
              <a:chOff x="4207" y="1535"/>
              <a:chExt cx="910" cy="961"/>
            </a:xfrm>
          </p:grpSpPr>
          <p:grpSp>
            <p:nvGrpSpPr>
              <p:cNvPr id="830553" name="Group 89"/>
              <p:cNvGrpSpPr>
                <a:grpSpLocks/>
              </p:cNvGrpSpPr>
              <p:nvPr/>
            </p:nvGrpSpPr>
            <p:grpSpPr bwMode="auto">
              <a:xfrm>
                <a:off x="4224" y="1587"/>
                <a:ext cx="893" cy="909"/>
                <a:chOff x="4223" y="1584"/>
                <a:chExt cx="893" cy="924"/>
              </a:xfrm>
            </p:grpSpPr>
            <p:sp>
              <p:nvSpPr>
                <p:cNvPr id="830554" name="Rectangle 90"/>
                <p:cNvSpPr>
                  <a:spLocks noChangeArrowheads="1"/>
                </p:cNvSpPr>
                <p:nvPr/>
              </p:nvSpPr>
              <p:spPr bwMode="auto">
                <a:xfrm>
                  <a:off x="4300" y="1790"/>
                  <a:ext cx="816" cy="71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55" name="Rectangle 91"/>
                <p:cNvSpPr>
                  <a:spLocks noChangeArrowheads="1"/>
                </p:cNvSpPr>
                <p:nvPr/>
              </p:nvSpPr>
              <p:spPr bwMode="auto">
                <a:xfrm flipV="1">
                  <a:off x="4349" y="1723"/>
                  <a:ext cx="192" cy="47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56" name="Rectangle 92"/>
                <p:cNvSpPr>
                  <a:spLocks noChangeArrowheads="1"/>
                </p:cNvSpPr>
                <p:nvPr/>
              </p:nvSpPr>
              <p:spPr bwMode="auto">
                <a:xfrm>
                  <a:off x="4223" y="1584"/>
                  <a:ext cx="309" cy="151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30557" name="Rectangle 93"/>
              <p:cNvSpPr>
                <a:spLocks noChangeArrowheads="1"/>
              </p:cNvSpPr>
              <p:nvPr/>
            </p:nvSpPr>
            <p:spPr bwMode="auto">
              <a:xfrm>
                <a:off x="4207" y="1535"/>
                <a:ext cx="3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</p:grpSp>
      <p:grpSp>
        <p:nvGrpSpPr>
          <p:cNvPr id="830558" name="Group 94"/>
          <p:cNvGrpSpPr>
            <a:grpSpLocks/>
          </p:cNvGrpSpPr>
          <p:nvPr/>
        </p:nvGrpSpPr>
        <p:grpSpPr bwMode="auto">
          <a:xfrm>
            <a:off x="1436688" y="3298825"/>
            <a:ext cx="6411912" cy="1293813"/>
            <a:chOff x="905" y="2078"/>
            <a:chExt cx="4039" cy="815"/>
          </a:xfrm>
        </p:grpSpPr>
        <p:grpSp>
          <p:nvGrpSpPr>
            <p:cNvPr id="830559" name="Group 95"/>
            <p:cNvGrpSpPr>
              <a:grpSpLocks/>
            </p:cNvGrpSpPr>
            <p:nvPr/>
          </p:nvGrpSpPr>
          <p:grpSpPr bwMode="auto">
            <a:xfrm>
              <a:off x="4697" y="2215"/>
              <a:ext cx="247" cy="521"/>
              <a:chOff x="4697" y="2222"/>
              <a:chExt cx="247" cy="521"/>
            </a:xfrm>
          </p:grpSpPr>
          <p:sp>
            <p:nvSpPr>
              <p:cNvPr id="830560" name="Oval 96"/>
              <p:cNvSpPr>
                <a:spLocks noChangeArrowheads="1"/>
              </p:cNvSpPr>
              <p:nvPr/>
            </p:nvSpPr>
            <p:spPr bwMode="auto">
              <a:xfrm>
                <a:off x="4697" y="2222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61" name="Oval 97"/>
              <p:cNvSpPr>
                <a:spLocks noChangeArrowheads="1"/>
              </p:cNvSpPr>
              <p:nvPr/>
            </p:nvSpPr>
            <p:spPr bwMode="auto">
              <a:xfrm>
                <a:off x="4704" y="2503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30562" name="Oval 98"/>
            <p:cNvSpPr>
              <a:spLocks noChangeArrowheads="1"/>
            </p:cNvSpPr>
            <p:nvPr/>
          </p:nvSpPr>
          <p:spPr bwMode="auto">
            <a:xfrm>
              <a:off x="1282" y="2078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63" name="Oval 99"/>
            <p:cNvSpPr>
              <a:spLocks noChangeArrowheads="1"/>
            </p:cNvSpPr>
            <p:nvPr/>
          </p:nvSpPr>
          <p:spPr bwMode="auto">
            <a:xfrm>
              <a:off x="905" y="2653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64" name="Group 100"/>
          <p:cNvGrpSpPr>
            <a:grpSpLocks/>
          </p:cNvGrpSpPr>
          <p:nvPr/>
        </p:nvGrpSpPr>
        <p:grpSpPr bwMode="auto">
          <a:xfrm>
            <a:off x="2035175" y="3298825"/>
            <a:ext cx="5813425" cy="1512888"/>
            <a:chOff x="1282" y="2078"/>
            <a:chExt cx="3662" cy="953"/>
          </a:xfrm>
        </p:grpSpPr>
        <p:grpSp>
          <p:nvGrpSpPr>
            <p:cNvPr id="830565" name="Group 101"/>
            <p:cNvGrpSpPr>
              <a:grpSpLocks/>
            </p:cNvGrpSpPr>
            <p:nvPr/>
          </p:nvGrpSpPr>
          <p:grpSpPr bwMode="auto">
            <a:xfrm>
              <a:off x="4697" y="2229"/>
              <a:ext cx="247" cy="802"/>
              <a:chOff x="4697" y="2229"/>
              <a:chExt cx="247" cy="802"/>
            </a:xfrm>
          </p:grpSpPr>
          <p:sp>
            <p:nvSpPr>
              <p:cNvPr id="830566" name="Oval 102"/>
              <p:cNvSpPr>
                <a:spLocks noChangeArrowheads="1"/>
              </p:cNvSpPr>
              <p:nvPr/>
            </p:nvSpPr>
            <p:spPr bwMode="auto">
              <a:xfrm>
                <a:off x="4697" y="2229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67" name="Oval 103"/>
              <p:cNvSpPr>
                <a:spLocks noChangeArrowheads="1"/>
              </p:cNvSpPr>
              <p:nvPr/>
            </p:nvSpPr>
            <p:spPr bwMode="auto">
              <a:xfrm>
                <a:off x="4704" y="2791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30568" name="Oval 104"/>
            <p:cNvSpPr>
              <a:spLocks noChangeArrowheads="1"/>
            </p:cNvSpPr>
            <p:nvPr/>
          </p:nvSpPr>
          <p:spPr bwMode="auto">
            <a:xfrm>
              <a:off x="1282" y="2078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69" name="Oval 105"/>
            <p:cNvSpPr>
              <a:spLocks noChangeArrowheads="1"/>
            </p:cNvSpPr>
            <p:nvPr/>
          </p:nvSpPr>
          <p:spPr bwMode="auto">
            <a:xfrm>
              <a:off x="1776" y="2675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70" name="Group 106"/>
          <p:cNvGrpSpPr>
            <a:grpSpLocks/>
          </p:cNvGrpSpPr>
          <p:nvPr/>
        </p:nvGrpSpPr>
        <p:grpSpPr bwMode="auto">
          <a:xfrm>
            <a:off x="1333500" y="3505200"/>
            <a:ext cx="6591300" cy="838200"/>
            <a:chOff x="840" y="2208"/>
            <a:chExt cx="4152" cy="528"/>
          </a:xfrm>
        </p:grpSpPr>
        <p:cxnSp>
          <p:nvCxnSpPr>
            <p:cNvPr id="830571" name="AutoShape 107"/>
            <p:cNvCxnSpPr>
              <a:cxnSpLocks noChangeShapeType="1"/>
              <a:stCxn id="830542" idx="3"/>
              <a:endCxn id="830561" idx="6"/>
            </p:cNvCxnSpPr>
            <p:nvPr/>
          </p:nvCxnSpPr>
          <p:spPr bwMode="auto">
            <a:xfrm flipH="1">
              <a:off x="4956" y="2352"/>
              <a:ext cx="36" cy="264"/>
            </a:xfrm>
            <a:prstGeom prst="curvedConnector3">
              <a:avLst>
                <a:gd name="adj1" fmla="val -400000"/>
              </a:avLst>
            </a:prstGeom>
            <a:noFill/>
            <a:ln w="412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0572" name="Freeform 108"/>
            <p:cNvSpPr>
              <a:spLocks/>
            </p:cNvSpPr>
            <p:nvPr/>
          </p:nvSpPr>
          <p:spPr bwMode="auto">
            <a:xfrm>
              <a:off x="840" y="2208"/>
              <a:ext cx="456" cy="528"/>
            </a:xfrm>
            <a:custGeom>
              <a:avLst/>
              <a:gdLst>
                <a:gd name="T0" fmla="*/ 72 w 456"/>
                <a:gd name="T1" fmla="*/ 528 h 528"/>
                <a:gd name="T2" fmla="*/ 24 w 456"/>
                <a:gd name="T3" fmla="*/ 288 h 528"/>
                <a:gd name="T4" fmla="*/ 72 w 456"/>
                <a:gd name="T5" fmla="*/ 96 h 528"/>
                <a:gd name="T6" fmla="*/ 456 w 456"/>
                <a:gd name="T7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528">
                  <a:moveTo>
                    <a:pt x="72" y="528"/>
                  </a:moveTo>
                  <a:cubicBezTo>
                    <a:pt x="48" y="444"/>
                    <a:pt x="24" y="360"/>
                    <a:pt x="24" y="288"/>
                  </a:cubicBezTo>
                  <a:cubicBezTo>
                    <a:pt x="24" y="216"/>
                    <a:pt x="0" y="144"/>
                    <a:pt x="72" y="96"/>
                  </a:cubicBezTo>
                  <a:cubicBezTo>
                    <a:pt x="144" y="48"/>
                    <a:pt x="384" y="16"/>
                    <a:pt x="456" y="0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73" name="Group 109"/>
          <p:cNvGrpSpPr>
            <a:grpSpLocks/>
          </p:cNvGrpSpPr>
          <p:nvPr/>
        </p:nvGrpSpPr>
        <p:grpSpPr bwMode="auto">
          <a:xfrm>
            <a:off x="1447800" y="3263900"/>
            <a:ext cx="6421438" cy="1406525"/>
            <a:chOff x="912" y="2056"/>
            <a:chExt cx="4045" cy="886"/>
          </a:xfrm>
        </p:grpSpPr>
        <p:grpSp>
          <p:nvGrpSpPr>
            <p:cNvPr id="830574" name="Group 110"/>
            <p:cNvGrpSpPr>
              <a:grpSpLocks/>
            </p:cNvGrpSpPr>
            <p:nvPr/>
          </p:nvGrpSpPr>
          <p:grpSpPr bwMode="auto">
            <a:xfrm>
              <a:off x="4704" y="2214"/>
              <a:ext cx="253" cy="563"/>
              <a:chOff x="4704" y="2214"/>
              <a:chExt cx="253" cy="563"/>
            </a:xfrm>
          </p:grpSpPr>
          <p:grpSp>
            <p:nvGrpSpPr>
              <p:cNvPr id="830575" name="Group 111"/>
              <p:cNvGrpSpPr>
                <a:grpSpLocks/>
              </p:cNvGrpSpPr>
              <p:nvPr/>
            </p:nvGrpSpPr>
            <p:grpSpPr bwMode="auto">
              <a:xfrm>
                <a:off x="4724" y="2214"/>
                <a:ext cx="233" cy="288"/>
                <a:chOff x="4724" y="2214"/>
                <a:chExt cx="233" cy="288"/>
              </a:xfrm>
            </p:grpSpPr>
            <p:sp>
              <p:nvSpPr>
                <p:cNvPr id="830576" name="Rectangle 112"/>
                <p:cNvSpPr>
                  <a:spLocks noChangeArrowheads="1"/>
                </p:cNvSpPr>
                <p:nvPr/>
              </p:nvSpPr>
              <p:spPr bwMode="auto">
                <a:xfrm>
                  <a:off x="4745" y="2246"/>
                  <a:ext cx="192" cy="209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77" name="Text Box 113"/>
                <p:cNvSpPr txBox="1">
                  <a:spLocks noChangeArrowheads="1"/>
                </p:cNvSpPr>
                <p:nvPr/>
              </p:nvSpPr>
              <p:spPr bwMode="auto">
                <a:xfrm>
                  <a:off x="4724" y="221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grpSp>
            <p:nvGrpSpPr>
              <p:cNvPr id="830578" name="Group 114"/>
              <p:cNvGrpSpPr>
                <a:grpSpLocks/>
              </p:cNvGrpSpPr>
              <p:nvPr/>
            </p:nvGrpSpPr>
            <p:grpSpPr bwMode="auto">
              <a:xfrm>
                <a:off x="4704" y="2489"/>
                <a:ext cx="233" cy="288"/>
                <a:chOff x="4724" y="2214"/>
                <a:chExt cx="233" cy="288"/>
              </a:xfrm>
            </p:grpSpPr>
            <p:sp>
              <p:nvSpPr>
                <p:cNvPr id="830579" name="Rectangle 115"/>
                <p:cNvSpPr>
                  <a:spLocks noChangeArrowheads="1"/>
                </p:cNvSpPr>
                <p:nvPr/>
              </p:nvSpPr>
              <p:spPr bwMode="auto">
                <a:xfrm>
                  <a:off x="4745" y="2246"/>
                  <a:ext cx="192" cy="209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80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4724" y="221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accent2"/>
                      </a:solidFill>
                    </a:rPr>
                    <a:t>2</a:t>
                  </a:r>
                </a:p>
              </p:txBody>
            </p:sp>
          </p:grpSp>
        </p:grpSp>
        <p:grpSp>
          <p:nvGrpSpPr>
            <p:cNvPr id="830581" name="Group 117"/>
            <p:cNvGrpSpPr>
              <a:grpSpLocks/>
            </p:cNvGrpSpPr>
            <p:nvPr/>
          </p:nvGrpSpPr>
          <p:grpSpPr bwMode="auto">
            <a:xfrm>
              <a:off x="1289" y="2056"/>
              <a:ext cx="233" cy="288"/>
              <a:chOff x="2822" y="1997"/>
              <a:chExt cx="233" cy="288"/>
            </a:xfrm>
          </p:grpSpPr>
          <p:sp>
            <p:nvSpPr>
              <p:cNvPr id="830582" name="Rectangle 118"/>
              <p:cNvSpPr>
                <a:spLocks noChangeArrowheads="1"/>
              </p:cNvSpPr>
              <p:nvPr/>
            </p:nvSpPr>
            <p:spPr bwMode="auto">
              <a:xfrm>
                <a:off x="2832" y="2027"/>
                <a:ext cx="192" cy="212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83" name="Text Box 119"/>
              <p:cNvSpPr txBox="1">
                <a:spLocks noChangeArrowheads="1"/>
              </p:cNvSpPr>
              <p:nvPr/>
            </p:nvSpPr>
            <p:spPr bwMode="auto">
              <a:xfrm>
                <a:off x="2822" y="1997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7</a:t>
                </a:r>
              </a:p>
            </p:txBody>
          </p:sp>
        </p:grpSp>
        <p:grpSp>
          <p:nvGrpSpPr>
            <p:cNvPr id="830584" name="Group 120"/>
            <p:cNvGrpSpPr>
              <a:grpSpLocks/>
            </p:cNvGrpSpPr>
            <p:nvPr/>
          </p:nvGrpSpPr>
          <p:grpSpPr bwMode="auto">
            <a:xfrm>
              <a:off x="912" y="2654"/>
              <a:ext cx="233" cy="288"/>
              <a:chOff x="2822" y="1997"/>
              <a:chExt cx="233" cy="288"/>
            </a:xfrm>
          </p:grpSpPr>
          <p:sp>
            <p:nvSpPr>
              <p:cNvPr id="830585" name="Rectangle 121"/>
              <p:cNvSpPr>
                <a:spLocks noChangeArrowheads="1"/>
              </p:cNvSpPr>
              <p:nvPr/>
            </p:nvSpPr>
            <p:spPr bwMode="auto">
              <a:xfrm>
                <a:off x="2832" y="2027"/>
                <a:ext cx="192" cy="212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86" name="Text Box 122"/>
              <p:cNvSpPr txBox="1">
                <a:spLocks noChangeArrowheads="1"/>
              </p:cNvSpPr>
              <p:nvPr/>
            </p:nvSpPr>
            <p:spPr bwMode="auto">
              <a:xfrm>
                <a:off x="2822" y="1997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accent2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830587" name="Group 123"/>
          <p:cNvGrpSpPr>
            <a:grpSpLocks/>
          </p:cNvGrpSpPr>
          <p:nvPr/>
        </p:nvGrpSpPr>
        <p:grpSpPr bwMode="auto">
          <a:xfrm>
            <a:off x="914400" y="3984625"/>
            <a:ext cx="6945313" cy="1631950"/>
            <a:chOff x="576" y="2510"/>
            <a:chExt cx="4375" cy="1028"/>
          </a:xfrm>
        </p:grpSpPr>
        <p:grpSp>
          <p:nvGrpSpPr>
            <p:cNvPr id="830588" name="Group 124"/>
            <p:cNvGrpSpPr>
              <a:grpSpLocks/>
            </p:cNvGrpSpPr>
            <p:nvPr/>
          </p:nvGrpSpPr>
          <p:grpSpPr bwMode="auto">
            <a:xfrm>
              <a:off x="4704" y="2510"/>
              <a:ext cx="247" cy="802"/>
              <a:chOff x="4697" y="2229"/>
              <a:chExt cx="247" cy="802"/>
            </a:xfrm>
          </p:grpSpPr>
          <p:sp>
            <p:nvSpPr>
              <p:cNvPr id="830589" name="Oval 125"/>
              <p:cNvSpPr>
                <a:spLocks noChangeArrowheads="1"/>
              </p:cNvSpPr>
              <p:nvPr/>
            </p:nvSpPr>
            <p:spPr bwMode="auto">
              <a:xfrm>
                <a:off x="4697" y="2229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90" name="Oval 126"/>
              <p:cNvSpPr>
                <a:spLocks noChangeArrowheads="1"/>
              </p:cNvSpPr>
              <p:nvPr/>
            </p:nvSpPr>
            <p:spPr bwMode="auto">
              <a:xfrm>
                <a:off x="4704" y="2791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30591" name="Oval 127"/>
            <p:cNvSpPr>
              <a:spLocks noChangeArrowheads="1"/>
            </p:cNvSpPr>
            <p:nvPr/>
          </p:nvSpPr>
          <p:spPr bwMode="auto">
            <a:xfrm>
              <a:off x="905" y="2653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92" name="Oval 128"/>
            <p:cNvSpPr>
              <a:spLocks noChangeArrowheads="1"/>
            </p:cNvSpPr>
            <p:nvPr/>
          </p:nvSpPr>
          <p:spPr bwMode="auto">
            <a:xfrm>
              <a:off x="576" y="3298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93" name="Group 129"/>
          <p:cNvGrpSpPr>
            <a:grpSpLocks/>
          </p:cNvGrpSpPr>
          <p:nvPr/>
        </p:nvGrpSpPr>
        <p:grpSpPr bwMode="auto">
          <a:xfrm>
            <a:off x="4267200" y="3352800"/>
            <a:ext cx="1997075" cy="792163"/>
            <a:chOff x="-346" y="4781"/>
            <a:chExt cx="1258" cy="499"/>
          </a:xfrm>
        </p:grpSpPr>
        <p:sp>
          <p:nvSpPr>
            <p:cNvPr id="830594" name="Text Box 130"/>
            <p:cNvSpPr txBox="1">
              <a:spLocks noChangeArrowheads="1"/>
            </p:cNvSpPr>
            <p:nvPr/>
          </p:nvSpPr>
          <p:spPr bwMode="auto">
            <a:xfrm>
              <a:off x="-346" y="4781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0595" name="Rectangle 131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0596" name="Text Box 132"/>
          <p:cNvSpPr txBox="1">
            <a:spLocks noChangeArrowheads="1"/>
          </p:cNvSpPr>
          <p:nvPr/>
        </p:nvSpPr>
        <p:spPr bwMode="auto">
          <a:xfrm>
            <a:off x="5140325" y="3716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5</a:t>
            </a:r>
          </a:p>
        </p:txBody>
      </p:sp>
      <p:sp>
        <p:nvSpPr>
          <p:cNvPr id="830597" name="Text Box 133"/>
          <p:cNvSpPr txBox="1">
            <a:spLocks noChangeArrowheads="1"/>
          </p:cNvSpPr>
          <p:nvPr/>
        </p:nvSpPr>
        <p:spPr bwMode="auto">
          <a:xfrm>
            <a:off x="5118100" y="37211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830599" name="AutoShape 135"/>
          <p:cNvSpPr>
            <a:spLocks noChangeArrowheads="1"/>
          </p:cNvSpPr>
          <p:nvPr/>
        </p:nvSpPr>
        <p:spPr bwMode="auto">
          <a:xfrm>
            <a:off x="2997200" y="266700"/>
            <a:ext cx="4546600" cy="2400300"/>
          </a:xfrm>
          <a:prstGeom prst="wedgeRoundRectCallout">
            <a:avLst>
              <a:gd name="adj1" fmla="val 44065"/>
              <a:gd name="adj2" fmla="val 87898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First, we extract the value from heap[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].</a:t>
            </a:r>
          </a:p>
          <a:p>
            <a:endParaRPr lang="en-US" sz="800"/>
          </a:p>
          <a:p>
            <a:r>
              <a:rPr lang="en-US"/>
              <a:t>Since this is the largest value in the heap, it should be returned to the user!</a:t>
            </a:r>
          </a:p>
        </p:txBody>
      </p:sp>
      <p:sp>
        <p:nvSpPr>
          <p:cNvPr id="830600" name="AutoShape 136"/>
          <p:cNvSpPr>
            <a:spLocks noChangeArrowheads="1"/>
          </p:cNvSpPr>
          <p:nvPr/>
        </p:nvSpPr>
        <p:spPr bwMode="auto">
          <a:xfrm>
            <a:off x="1739900" y="825500"/>
            <a:ext cx="5143500" cy="1752600"/>
          </a:xfrm>
          <a:prstGeom prst="wedgeRoundRectCallout">
            <a:avLst>
              <a:gd name="adj1" fmla="val 53644"/>
              <a:gd name="adj2" fmla="val 214944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Next, we copy the last item in the heap into the root of the tree: </a:t>
            </a:r>
            <a:r>
              <a:rPr lang="en-US">
                <a:solidFill>
                  <a:srgbClr val="006666"/>
                </a:solidFill>
              </a:rPr>
              <a:t>heap[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>
                <a:solidFill>
                  <a:srgbClr val="006666"/>
                </a:solidFill>
              </a:rPr>
              <a:t>] = heap[</a:t>
            </a:r>
            <a:r>
              <a:rPr lang="en-US">
                <a:solidFill>
                  <a:srgbClr val="6600CC"/>
                </a:solidFill>
              </a:rPr>
              <a:t>count-1</a:t>
            </a:r>
            <a:r>
              <a:rPr lang="en-US">
                <a:solidFill>
                  <a:srgbClr val="006666"/>
                </a:solidFill>
              </a:rPr>
              <a:t>]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1" name="AutoShape 137"/>
          <p:cNvSpPr>
            <a:spLocks noChangeArrowheads="1"/>
          </p:cNvSpPr>
          <p:nvPr/>
        </p:nvSpPr>
        <p:spPr bwMode="auto">
          <a:xfrm>
            <a:off x="1892300" y="977900"/>
            <a:ext cx="5143500" cy="1752600"/>
          </a:xfrm>
          <a:prstGeom prst="wedgeRoundRectCallout">
            <a:avLst>
              <a:gd name="adj1" fmla="val 7468"/>
              <a:gd name="adj2" fmla="val 91759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Then we </a:t>
            </a:r>
            <a:r>
              <a:rPr lang="en-US">
                <a:solidFill>
                  <a:srgbClr val="6600CC"/>
                </a:solidFill>
              </a:rPr>
              <a:t>remove the last node</a:t>
            </a:r>
            <a:r>
              <a:rPr lang="en-US"/>
              <a:t> from the heap by decrementing our </a:t>
            </a:r>
            <a:r>
              <a:rPr lang="en-US">
                <a:solidFill>
                  <a:srgbClr val="6600CC"/>
                </a:solidFill>
              </a:rPr>
              <a:t>count </a:t>
            </a:r>
            <a:r>
              <a:rPr lang="en-US"/>
              <a:t>variable.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2" name="AutoShape 138"/>
          <p:cNvSpPr>
            <a:spLocks noChangeArrowheads="1"/>
          </p:cNvSpPr>
          <p:nvPr/>
        </p:nvSpPr>
        <p:spPr bwMode="auto">
          <a:xfrm>
            <a:off x="3175000" y="12700"/>
            <a:ext cx="5143500" cy="3251200"/>
          </a:xfrm>
          <a:prstGeom prst="wedgeRoundRectCallout">
            <a:avLst>
              <a:gd name="adj1" fmla="val -61421"/>
              <a:gd name="adj2" fmla="val 54931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Next we </a:t>
            </a:r>
            <a:r>
              <a:rPr lang="en-US">
                <a:solidFill>
                  <a:srgbClr val="6600CC"/>
                </a:solidFill>
              </a:rPr>
              <a:t>compare our newly-copied value </a:t>
            </a:r>
            <a:r>
              <a:rPr lang="en-US"/>
              <a:t>to its two children:</a:t>
            </a:r>
          </a:p>
          <a:p>
            <a:endParaRPr lang="en-US" sz="1000"/>
          </a:p>
          <a:p>
            <a:r>
              <a:rPr lang="en-US"/>
              <a:t>heap[</a:t>
            </a:r>
            <a:r>
              <a:rPr lang="en-US">
                <a:solidFill>
                  <a:srgbClr val="6600CC"/>
                </a:solidFill>
              </a:rPr>
              <a:t>i</a:t>
            </a:r>
            <a:r>
              <a:rPr lang="en-US"/>
              <a:t>] vs. heap[</a:t>
            </a:r>
            <a:r>
              <a:rPr lang="en-US">
                <a:solidFill>
                  <a:srgbClr val="6600CC"/>
                </a:solidFill>
              </a:rPr>
              <a:t>2*i+1</a:t>
            </a:r>
            <a:r>
              <a:rPr lang="en-US"/>
              <a:t>]</a:t>
            </a:r>
          </a:p>
          <a:p>
            <a:r>
              <a:rPr lang="en-US"/>
              <a:t>and </a:t>
            </a:r>
          </a:p>
          <a:p>
            <a:r>
              <a:rPr lang="en-US"/>
              <a:t>heap[</a:t>
            </a:r>
            <a:r>
              <a:rPr lang="en-US">
                <a:solidFill>
                  <a:srgbClr val="6600CC"/>
                </a:solidFill>
              </a:rPr>
              <a:t>i</a:t>
            </a:r>
            <a:r>
              <a:rPr lang="en-US"/>
              <a:t>] vs. heap[</a:t>
            </a:r>
            <a:r>
              <a:rPr lang="en-US">
                <a:solidFill>
                  <a:srgbClr val="6600CC"/>
                </a:solidFill>
              </a:rPr>
              <a:t>2*i+2</a:t>
            </a:r>
            <a:r>
              <a:rPr lang="en-US"/>
              <a:t>]</a:t>
            </a:r>
          </a:p>
          <a:p>
            <a:endParaRPr lang="en-US" sz="1000"/>
          </a:p>
          <a:p>
            <a:r>
              <a:rPr lang="en-US"/>
              <a:t>We’ll swap it with the larger of the two children, if necessary.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3" name="AutoShape 139"/>
          <p:cNvSpPr>
            <a:spLocks noChangeArrowheads="1"/>
          </p:cNvSpPr>
          <p:nvPr/>
        </p:nvSpPr>
        <p:spPr bwMode="auto">
          <a:xfrm>
            <a:off x="25400" y="1435100"/>
            <a:ext cx="5143500" cy="1752600"/>
          </a:xfrm>
          <a:prstGeom prst="wedgeRoundRectCallout">
            <a:avLst>
              <a:gd name="adj1" fmla="val -26111"/>
              <a:gd name="adj2" fmla="val 112773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…and we repeat this comparing and swapping process until our copied item is in the right place.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4" name="AutoShape 140"/>
          <p:cNvSpPr>
            <a:spLocks noChangeArrowheads="1"/>
          </p:cNvSpPr>
          <p:nvPr/>
        </p:nvSpPr>
        <p:spPr bwMode="auto">
          <a:xfrm>
            <a:off x="2108200" y="482600"/>
            <a:ext cx="4889500" cy="1549400"/>
          </a:xfrm>
          <a:prstGeom prst="wedgeRoundRectCallout">
            <a:avLst>
              <a:gd name="adj1" fmla="val 50454"/>
              <a:gd name="adj2" fmla="val 153792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Finally, our heap has been “reheapified” and we’re done!</a:t>
            </a:r>
            <a:endParaRPr lang="en-US" sz="80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3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3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305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3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305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30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0"/>
                                        <p:tgtEl>
                                          <p:spTgt spid="8305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83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30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30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830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0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30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538" grpId="0" animBg="1"/>
      <p:bldP spid="830539" grpId="0" autoUpdateAnimBg="0"/>
      <p:bldP spid="830596" grpId="0"/>
      <p:bldP spid="830596" grpId="1"/>
      <p:bldP spid="830597" grpId="0"/>
      <p:bldP spid="830599" grpId="0" animBg="1"/>
      <p:bldP spid="830599" grpId="1" animBg="1"/>
      <p:bldP spid="830600" grpId="0" animBg="1"/>
      <p:bldP spid="830600" grpId="1" animBg="1"/>
      <p:bldP spid="830601" grpId="0" animBg="1"/>
      <p:bldP spid="830601" grpId="1" animBg="1"/>
      <p:bldP spid="830602" grpId="0" animBg="1"/>
      <p:bldP spid="830602" grpId="1" animBg="1"/>
      <p:bldP spid="830603" grpId="0" animBg="1"/>
      <p:bldP spid="830603" grpId="1" animBg="1"/>
      <p:bldP spid="830604" grpId="0" animBg="1"/>
      <p:bldP spid="83060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3435-A16B-441A-A924-5E9D314A9D5A}" type="slidenum">
              <a:rPr lang="en-US"/>
              <a:pPr/>
              <a:t>34</a:t>
            </a:fld>
            <a:endParaRPr lang="en-US"/>
          </a:p>
        </p:txBody>
      </p:sp>
      <p:sp>
        <p:nvSpPr>
          <p:cNvPr id="850946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600"/>
              <a:t>Adding a Node to a Maxheap – </a:t>
            </a:r>
            <a:br>
              <a:rPr lang="en-US" sz="3600"/>
            </a:br>
            <a:r>
              <a:rPr lang="en-US" sz="3600">
                <a:solidFill>
                  <a:srgbClr val="FF3300"/>
                </a:solidFill>
              </a:rPr>
              <a:t>The Array Version</a:t>
            </a:r>
          </a:p>
        </p:txBody>
      </p:sp>
      <p:sp>
        <p:nvSpPr>
          <p:cNvPr id="850947" name="Text Box 3"/>
          <p:cNvSpPr txBox="1">
            <a:spLocks noChangeArrowheads="1"/>
          </p:cNvSpPr>
          <p:nvPr/>
        </p:nvSpPr>
        <p:spPr bwMode="auto">
          <a:xfrm>
            <a:off x="314325" y="1112838"/>
            <a:ext cx="57308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Insert a new node in the bottom-most, left-most open slot: </a:t>
            </a:r>
            <a:br>
              <a:rPr lang="en-US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	</a:t>
            </a:r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heap[count] = value</a:t>
            </a:r>
          </a:p>
          <a:p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		count = count + 1;</a:t>
            </a:r>
          </a:p>
        </p:txBody>
      </p:sp>
      <p:sp>
        <p:nvSpPr>
          <p:cNvPr id="850948" name="Text Box 4"/>
          <p:cNvSpPr txBox="1">
            <a:spLocks noChangeArrowheads="1"/>
          </p:cNvSpPr>
          <p:nvPr/>
        </p:nvSpPr>
        <p:spPr bwMode="auto">
          <a:xfrm>
            <a:off x="314325" y="2774950"/>
            <a:ext cx="5665788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2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Compare the new value </a:t>
            </a:r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heap[i]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 with its parent’s value: </a:t>
            </a:r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heap[(i-1)/2]</a:t>
            </a:r>
          </a:p>
          <a:p>
            <a:pPr>
              <a:buFontTx/>
              <a:buAutoNum type="arabicPeriod" startAt="2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 startAt="2"/>
            </a:pPr>
            <a:endParaRPr lang="en-US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850997" name="Rectangle 53"/>
          <p:cNvSpPr>
            <a:spLocks noChangeArrowheads="1"/>
          </p:cNvSpPr>
          <p:nvPr/>
        </p:nvSpPr>
        <p:spPr bwMode="auto">
          <a:xfrm>
            <a:off x="314325" y="3733800"/>
            <a:ext cx="53689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3"/>
            </a:pPr>
            <a:r>
              <a:rPr lang="en-US"/>
              <a:t>If the new value is greater than its parent’s value, then swap them. </a:t>
            </a:r>
          </a:p>
        </p:txBody>
      </p:sp>
      <p:sp>
        <p:nvSpPr>
          <p:cNvPr id="850998" name="Rectangle 54"/>
          <p:cNvSpPr>
            <a:spLocks noChangeArrowheads="1"/>
          </p:cNvSpPr>
          <p:nvPr/>
        </p:nvSpPr>
        <p:spPr bwMode="auto">
          <a:xfrm>
            <a:off x="314325" y="4960938"/>
            <a:ext cx="52736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/>
              <a:t>Repeat steps 2-3 until the new value rises to its proper place or</a:t>
            </a:r>
            <a:br>
              <a:rPr lang="en-US"/>
            </a:br>
            <a:r>
              <a:rPr lang="en-US"/>
              <a:t>we reach the top of the array.</a:t>
            </a:r>
          </a:p>
        </p:txBody>
      </p:sp>
      <p:grpSp>
        <p:nvGrpSpPr>
          <p:cNvPr id="851016" name="Group 72"/>
          <p:cNvGrpSpPr>
            <a:grpSpLocks/>
          </p:cNvGrpSpPr>
          <p:nvPr/>
        </p:nvGrpSpPr>
        <p:grpSpPr bwMode="auto">
          <a:xfrm>
            <a:off x="6872288" y="1670050"/>
            <a:ext cx="1966912" cy="3130550"/>
            <a:chOff x="4174" y="1738"/>
            <a:chExt cx="1239" cy="1972"/>
          </a:xfrm>
        </p:grpSpPr>
        <p:sp>
          <p:nvSpPr>
            <p:cNvPr id="851017" name="Rectangle 73"/>
            <p:cNvSpPr>
              <a:spLocks noChangeArrowheads="1"/>
            </p:cNvSpPr>
            <p:nvPr/>
          </p:nvSpPr>
          <p:spPr bwMode="auto">
            <a:xfrm>
              <a:off x="4368" y="2016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18" name="Rectangle 74"/>
            <p:cNvSpPr>
              <a:spLocks noChangeArrowheads="1"/>
            </p:cNvSpPr>
            <p:nvPr/>
          </p:nvSpPr>
          <p:spPr bwMode="auto">
            <a:xfrm>
              <a:off x="4368" y="2304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19" name="Rectangle 75"/>
            <p:cNvSpPr>
              <a:spLocks noChangeArrowheads="1"/>
            </p:cNvSpPr>
            <p:nvPr/>
          </p:nvSpPr>
          <p:spPr bwMode="auto">
            <a:xfrm>
              <a:off x="4368" y="2592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20" name="Rectangle 76"/>
            <p:cNvSpPr>
              <a:spLocks noChangeArrowheads="1"/>
            </p:cNvSpPr>
            <p:nvPr/>
          </p:nvSpPr>
          <p:spPr bwMode="auto">
            <a:xfrm>
              <a:off x="4368" y="2880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21" name="Rectangle 77"/>
            <p:cNvSpPr>
              <a:spLocks noChangeArrowheads="1"/>
            </p:cNvSpPr>
            <p:nvPr/>
          </p:nvSpPr>
          <p:spPr bwMode="auto">
            <a:xfrm>
              <a:off x="4368" y="3168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22" name="Text Box 78"/>
            <p:cNvSpPr txBox="1">
              <a:spLocks noChangeArrowheads="1"/>
            </p:cNvSpPr>
            <p:nvPr/>
          </p:nvSpPr>
          <p:spPr bwMode="auto">
            <a:xfrm>
              <a:off x="4690" y="3422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…</a:t>
              </a:r>
            </a:p>
          </p:txBody>
        </p:sp>
        <p:sp>
          <p:nvSpPr>
            <p:cNvPr id="851023" name="Text Box 79"/>
            <p:cNvSpPr txBox="1">
              <a:spLocks noChangeArrowheads="1"/>
            </p:cNvSpPr>
            <p:nvPr/>
          </p:nvSpPr>
          <p:spPr bwMode="auto">
            <a:xfrm>
              <a:off x="4174" y="1738"/>
              <a:ext cx="1239" cy="1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heap[10];</a:t>
              </a:r>
            </a:p>
            <a:p>
              <a:pPr algn="l"/>
              <a:r>
                <a:rPr lang="en-US"/>
                <a:t>0</a:t>
              </a:r>
            </a:p>
            <a:p>
              <a:pPr algn="l"/>
              <a:endParaRPr lang="en-US" sz="1000"/>
            </a:p>
            <a:p>
              <a:pPr algn="l"/>
              <a:r>
                <a:rPr lang="en-US"/>
                <a:t>1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2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3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4</a:t>
              </a:r>
            </a:p>
          </p:txBody>
        </p:sp>
      </p:grpSp>
      <p:grpSp>
        <p:nvGrpSpPr>
          <p:cNvPr id="851024" name="Group 80"/>
          <p:cNvGrpSpPr>
            <a:grpSpLocks/>
          </p:cNvGrpSpPr>
          <p:nvPr/>
        </p:nvGrpSpPr>
        <p:grpSpPr bwMode="auto">
          <a:xfrm>
            <a:off x="6858000" y="698500"/>
            <a:ext cx="1997075" cy="792163"/>
            <a:chOff x="-346" y="4781"/>
            <a:chExt cx="1258" cy="499"/>
          </a:xfrm>
        </p:grpSpPr>
        <p:sp>
          <p:nvSpPr>
            <p:cNvPr id="851025" name="Text Box 81"/>
            <p:cNvSpPr txBox="1">
              <a:spLocks noChangeArrowheads="1"/>
            </p:cNvSpPr>
            <p:nvPr/>
          </p:nvSpPr>
          <p:spPr bwMode="auto">
            <a:xfrm>
              <a:off x="-346" y="4781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51026" name="Rectangle 82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51027" name="Text Box 83"/>
          <p:cNvSpPr txBox="1">
            <a:spLocks noChangeArrowheads="1"/>
          </p:cNvSpPr>
          <p:nvPr/>
        </p:nvSpPr>
        <p:spPr bwMode="auto">
          <a:xfrm>
            <a:off x="7721600" y="10795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851028" name="Text Box 84"/>
          <p:cNvSpPr txBox="1">
            <a:spLocks noChangeArrowheads="1"/>
          </p:cNvSpPr>
          <p:nvPr/>
        </p:nvSpPr>
        <p:spPr bwMode="auto">
          <a:xfrm>
            <a:off x="7620000" y="21336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851029" name="Text Box 85"/>
          <p:cNvSpPr txBox="1">
            <a:spLocks noChangeArrowheads="1"/>
          </p:cNvSpPr>
          <p:nvPr/>
        </p:nvSpPr>
        <p:spPr bwMode="auto">
          <a:xfrm>
            <a:off x="7696200" y="25908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7</a:t>
            </a:r>
          </a:p>
        </p:txBody>
      </p:sp>
      <p:sp>
        <p:nvSpPr>
          <p:cNvPr id="851030" name="Text Box 86"/>
          <p:cNvSpPr txBox="1">
            <a:spLocks noChangeArrowheads="1"/>
          </p:cNvSpPr>
          <p:nvPr/>
        </p:nvSpPr>
        <p:spPr bwMode="auto">
          <a:xfrm>
            <a:off x="7696200" y="30480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851031" name="Text Box 87"/>
          <p:cNvSpPr txBox="1">
            <a:spLocks noChangeArrowheads="1"/>
          </p:cNvSpPr>
          <p:nvPr/>
        </p:nvSpPr>
        <p:spPr bwMode="auto">
          <a:xfrm>
            <a:off x="7707313" y="35052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947" grpId="0" build="p" autoUpdateAnimBg="0"/>
      <p:bldP spid="850948" grpId="0" build="p" autoUpdateAnimBg="0"/>
      <p:bldP spid="850997" grpId="0" autoUpdateAnimBg="0"/>
      <p:bldP spid="850998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11917-5AD6-43C4-B391-E07BB0C446B3}" type="slidenum">
              <a:rPr lang="en-US"/>
              <a:pPr/>
              <a:t>35</a:t>
            </a:fld>
            <a:endParaRPr lang="en-US"/>
          </a:p>
        </p:txBody>
      </p:sp>
      <p:sp>
        <p:nvSpPr>
          <p:cNvPr id="84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Insertion Challenge</a:t>
            </a:r>
          </a:p>
        </p:txBody>
      </p:sp>
      <p:sp>
        <p:nvSpPr>
          <p:cNvPr id="846851" name="Text Box 3"/>
          <p:cNvSpPr txBox="1">
            <a:spLocks noChangeArrowheads="1"/>
          </p:cNvSpPr>
          <p:nvPr/>
        </p:nvSpPr>
        <p:spPr bwMode="auto">
          <a:xfrm>
            <a:off x="139700" y="914400"/>
            <a:ext cx="41148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Now let’s work through </a:t>
            </a:r>
            <a:r>
              <a:rPr lang="en-US">
                <a:solidFill>
                  <a:schemeClr val="tx1"/>
                </a:solidFill>
              </a:rPr>
              <a:t>the insertion of a value into our array-based heap.</a:t>
            </a:r>
          </a:p>
          <a:p>
            <a:endParaRPr lang="en-US" sz="1000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Let’s add </a:t>
            </a:r>
            <a:r>
              <a:rPr lang="en-US">
                <a:solidFill>
                  <a:srgbClr val="6600CC"/>
                </a:solidFill>
              </a:rPr>
              <a:t>12</a:t>
            </a:r>
            <a:r>
              <a:rPr lang="en-US">
                <a:solidFill>
                  <a:schemeClr val="tx1"/>
                </a:solidFill>
              </a:rPr>
              <a:t> to our heap.</a:t>
            </a:r>
          </a:p>
        </p:txBody>
      </p:sp>
      <p:sp>
        <p:nvSpPr>
          <p:cNvPr id="846856" name="Rectangle 8"/>
          <p:cNvSpPr>
            <a:spLocks noChangeArrowheads="1"/>
          </p:cNvSpPr>
          <p:nvPr/>
        </p:nvSpPr>
        <p:spPr bwMode="auto">
          <a:xfrm>
            <a:off x="1844675" y="3200400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57" name="Rectangle 9"/>
          <p:cNvSpPr>
            <a:spLocks noChangeArrowheads="1"/>
          </p:cNvSpPr>
          <p:nvPr/>
        </p:nvSpPr>
        <p:spPr bwMode="auto">
          <a:xfrm>
            <a:off x="1903413" y="36353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58" name="Rectangle 10"/>
          <p:cNvSpPr>
            <a:spLocks noChangeArrowheads="1"/>
          </p:cNvSpPr>
          <p:nvPr/>
        </p:nvSpPr>
        <p:spPr bwMode="auto">
          <a:xfrm>
            <a:off x="2427288" y="36353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59" name="Text Box 11"/>
          <p:cNvSpPr txBox="1">
            <a:spLocks noChangeArrowheads="1"/>
          </p:cNvSpPr>
          <p:nvPr/>
        </p:nvSpPr>
        <p:spPr bwMode="auto">
          <a:xfrm>
            <a:off x="2390775" y="35575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46860" name="Text Box 12"/>
          <p:cNvSpPr txBox="1">
            <a:spLocks noChangeArrowheads="1"/>
          </p:cNvSpPr>
          <p:nvPr/>
        </p:nvSpPr>
        <p:spPr bwMode="auto">
          <a:xfrm>
            <a:off x="1889125" y="35607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46863" name="Rectangle 15"/>
          <p:cNvSpPr>
            <a:spLocks noChangeArrowheads="1"/>
          </p:cNvSpPr>
          <p:nvPr/>
        </p:nvSpPr>
        <p:spPr bwMode="auto">
          <a:xfrm>
            <a:off x="722313" y="41497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64" name="Rectangle 16"/>
          <p:cNvSpPr>
            <a:spLocks noChangeArrowheads="1"/>
          </p:cNvSpPr>
          <p:nvPr/>
        </p:nvSpPr>
        <p:spPr bwMode="auto">
          <a:xfrm>
            <a:off x="781050" y="45847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65" name="Rectangle 17"/>
          <p:cNvSpPr>
            <a:spLocks noChangeArrowheads="1"/>
          </p:cNvSpPr>
          <p:nvPr/>
        </p:nvSpPr>
        <p:spPr bwMode="auto">
          <a:xfrm>
            <a:off x="1304925" y="45847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67" name="Text Box 19"/>
          <p:cNvSpPr txBox="1">
            <a:spLocks noChangeArrowheads="1"/>
          </p:cNvSpPr>
          <p:nvPr/>
        </p:nvSpPr>
        <p:spPr bwMode="auto">
          <a:xfrm>
            <a:off x="796925" y="4511675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68" name="Text Box 20"/>
          <p:cNvSpPr txBox="1">
            <a:spLocks noChangeArrowheads="1"/>
          </p:cNvSpPr>
          <p:nvPr/>
        </p:nvSpPr>
        <p:spPr bwMode="auto">
          <a:xfrm>
            <a:off x="1131888" y="41656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846869" name="Line 21"/>
          <p:cNvSpPr>
            <a:spLocks noChangeShapeType="1"/>
          </p:cNvSpPr>
          <p:nvPr/>
        </p:nvSpPr>
        <p:spPr bwMode="auto">
          <a:xfrm flipH="1">
            <a:off x="1773238" y="3722688"/>
            <a:ext cx="1889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2" name="Rectangle 24"/>
          <p:cNvSpPr>
            <a:spLocks noChangeArrowheads="1"/>
          </p:cNvSpPr>
          <p:nvPr/>
        </p:nvSpPr>
        <p:spPr bwMode="auto">
          <a:xfrm>
            <a:off x="3024188" y="41402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3" name="Rectangle 25"/>
          <p:cNvSpPr>
            <a:spLocks noChangeArrowheads="1"/>
          </p:cNvSpPr>
          <p:nvPr/>
        </p:nvSpPr>
        <p:spPr bwMode="auto">
          <a:xfrm>
            <a:off x="3082925" y="4578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4" name="Rectangle 26"/>
          <p:cNvSpPr>
            <a:spLocks noChangeArrowheads="1"/>
          </p:cNvSpPr>
          <p:nvPr/>
        </p:nvSpPr>
        <p:spPr bwMode="auto">
          <a:xfrm>
            <a:off x="3608388" y="4578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5" name="Text Box 27"/>
          <p:cNvSpPr txBox="1">
            <a:spLocks noChangeArrowheads="1"/>
          </p:cNvSpPr>
          <p:nvPr/>
        </p:nvSpPr>
        <p:spPr bwMode="auto">
          <a:xfrm>
            <a:off x="3602038" y="4502150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76" name="Text Box 28"/>
          <p:cNvSpPr txBox="1">
            <a:spLocks noChangeArrowheads="1"/>
          </p:cNvSpPr>
          <p:nvPr/>
        </p:nvSpPr>
        <p:spPr bwMode="auto">
          <a:xfrm>
            <a:off x="3098800" y="4505325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77" name="Text Box 29"/>
          <p:cNvSpPr txBox="1">
            <a:spLocks noChangeArrowheads="1"/>
          </p:cNvSpPr>
          <p:nvPr/>
        </p:nvSpPr>
        <p:spPr bwMode="auto">
          <a:xfrm>
            <a:off x="3433763" y="4157663"/>
            <a:ext cx="36988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5</a:t>
            </a:r>
          </a:p>
        </p:txBody>
      </p:sp>
      <p:sp>
        <p:nvSpPr>
          <p:cNvPr id="846878" name="Rectangle 30"/>
          <p:cNvSpPr>
            <a:spLocks noChangeArrowheads="1"/>
          </p:cNvSpPr>
          <p:nvPr/>
        </p:nvSpPr>
        <p:spPr bwMode="auto">
          <a:xfrm>
            <a:off x="2466975" y="3648075"/>
            <a:ext cx="392113" cy="192088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9" name="Line 31"/>
          <p:cNvSpPr>
            <a:spLocks noChangeShapeType="1"/>
          </p:cNvSpPr>
          <p:nvPr/>
        </p:nvSpPr>
        <p:spPr bwMode="auto">
          <a:xfrm>
            <a:off x="2784475" y="3773488"/>
            <a:ext cx="33972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2" name="Rectangle 34"/>
          <p:cNvSpPr>
            <a:spLocks noChangeArrowheads="1"/>
          </p:cNvSpPr>
          <p:nvPr/>
        </p:nvSpPr>
        <p:spPr bwMode="auto">
          <a:xfrm>
            <a:off x="76200" y="51276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3" name="Rectangle 35"/>
          <p:cNvSpPr>
            <a:spLocks noChangeArrowheads="1"/>
          </p:cNvSpPr>
          <p:nvPr/>
        </p:nvSpPr>
        <p:spPr bwMode="auto">
          <a:xfrm>
            <a:off x="134938" y="55626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4" name="Rectangle 36"/>
          <p:cNvSpPr>
            <a:spLocks noChangeArrowheads="1"/>
          </p:cNvSpPr>
          <p:nvPr/>
        </p:nvSpPr>
        <p:spPr bwMode="auto">
          <a:xfrm>
            <a:off x="658813" y="55626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5" name="Text Box 37"/>
          <p:cNvSpPr txBox="1">
            <a:spLocks noChangeArrowheads="1"/>
          </p:cNvSpPr>
          <p:nvPr/>
        </p:nvSpPr>
        <p:spPr bwMode="auto">
          <a:xfrm>
            <a:off x="654050" y="54864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86" name="Text Box 38"/>
          <p:cNvSpPr txBox="1">
            <a:spLocks noChangeArrowheads="1"/>
          </p:cNvSpPr>
          <p:nvPr/>
        </p:nvSpPr>
        <p:spPr bwMode="auto">
          <a:xfrm>
            <a:off x="150813" y="548957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87" name="Text Box 39"/>
          <p:cNvSpPr txBox="1">
            <a:spLocks noChangeArrowheads="1"/>
          </p:cNvSpPr>
          <p:nvPr/>
        </p:nvSpPr>
        <p:spPr bwMode="auto">
          <a:xfrm>
            <a:off x="485775" y="514350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46889" name="Rectangle 41"/>
          <p:cNvSpPr>
            <a:spLocks noChangeArrowheads="1"/>
          </p:cNvSpPr>
          <p:nvPr/>
        </p:nvSpPr>
        <p:spPr bwMode="auto">
          <a:xfrm>
            <a:off x="801688" y="4598988"/>
            <a:ext cx="439737" cy="2032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90" name="Line 42"/>
          <p:cNvSpPr>
            <a:spLocks noChangeShapeType="1"/>
          </p:cNvSpPr>
          <p:nvPr/>
        </p:nvSpPr>
        <p:spPr bwMode="auto">
          <a:xfrm flipH="1">
            <a:off x="835025" y="4700588"/>
            <a:ext cx="188913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6988" name="Group 140"/>
          <p:cNvGrpSpPr>
            <a:grpSpLocks/>
          </p:cNvGrpSpPr>
          <p:nvPr/>
        </p:nvGrpSpPr>
        <p:grpSpPr bwMode="auto">
          <a:xfrm>
            <a:off x="1303338" y="4681538"/>
            <a:ext cx="1166812" cy="1200150"/>
            <a:chOff x="821" y="2949"/>
            <a:chExt cx="735" cy="756"/>
          </a:xfrm>
        </p:grpSpPr>
        <p:sp>
          <p:nvSpPr>
            <p:cNvPr id="846893" name="Rectangle 45"/>
            <p:cNvSpPr>
              <a:spLocks noChangeArrowheads="1"/>
            </p:cNvSpPr>
            <p:nvPr/>
          </p:nvSpPr>
          <p:spPr bwMode="auto">
            <a:xfrm>
              <a:off x="821" y="3225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894" name="Rectangle 46"/>
            <p:cNvSpPr>
              <a:spLocks noChangeArrowheads="1"/>
            </p:cNvSpPr>
            <p:nvPr/>
          </p:nvSpPr>
          <p:spPr bwMode="auto">
            <a:xfrm>
              <a:off x="858" y="3501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895" name="Rectangle 47"/>
            <p:cNvSpPr>
              <a:spLocks noChangeArrowheads="1"/>
            </p:cNvSpPr>
            <p:nvPr/>
          </p:nvSpPr>
          <p:spPr bwMode="auto">
            <a:xfrm>
              <a:off x="1189" y="3501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896" name="Text Box 48"/>
            <p:cNvSpPr txBox="1">
              <a:spLocks noChangeArrowheads="1"/>
            </p:cNvSpPr>
            <p:nvPr/>
          </p:nvSpPr>
          <p:spPr bwMode="auto">
            <a:xfrm>
              <a:off x="1185" y="3453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6897" name="Text Box 49"/>
            <p:cNvSpPr txBox="1">
              <a:spLocks noChangeArrowheads="1"/>
            </p:cNvSpPr>
            <p:nvPr/>
          </p:nvSpPr>
          <p:spPr bwMode="auto">
            <a:xfrm>
              <a:off x="868" y="345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6898" name="Text Box 50"/>
            <p:cNvSpPr txBox="1">
              <a:spLocks noChangeArrowheads="1"/>
            </p:cNvSpPr>
            <p:nvPr/>
          </p:nvSpPr>
          <p:spPr bwMode="auto">
            <a:xfrm>
              <a:off x="1079" y="3236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46900" name="Line 52"/>
            <p:cNvSpPr>
              <a:spLocks noChangeShapeType="1"/>
            </p:cNvSpPr>
            <p:nvPr/>
          </p:nvSpPr>
          <p:spPr bwMode="auto">
            <a:xfrm>
              <a:off x="998" y="2949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02" name="Rectangle 54"/>
            <p:cNvSpPr>
              <a:spLocks noChangeArrowheads="1"/>
            </p:cNvSpPr>
            <p:nvPr/>
          </p:nvSpPr>
          <p:spPr bwMode="auto">
            <a:xfrm>
              <a:off x="1084" y="3287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846903" name="Rectangle 55"/>
          <p:cNvSpPr>
            <a:spLocks noChangeArrowheads="1"/>
          </p:cNvSpPr>
          <p:nvPr/>
        </p:nvSpPr>
        <p:spPr bwMode="auto">
          <a:xfrm>
            <a:off x="1135063" y="4186238"/>
            <a:ext cx="381000" cy="3270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 </a:t>
            </a:r>
          </a:p>
        </p:txBody>
      </p:sp>
      <p:sp>
        <p:nvSpPr>
          <p:cNvPr id="846905" name="Rectangle 57"/>
          <p:cNvSpPr>
            <a:spLocks noChangeArrowheads="1"/>
          </p:cNvSpPr>
          <p:nvPr/>
        </p:nvSpPr>
        <p:spPr bwMode="auto">
          <a:xfrm>
            <a:off x="1104900" y="41910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7</a:t>
            </a:r>
          </a:p>
        </p:txBody>
      </p:sp>
      <p:sp>
        <p:nvSpPr>
          <p:cNvPr id="846906" name="Rectangle 58"/>
          <p:cNvSpPr>
            <a:spLocks noChangeArrowheads="1"/>
          </p:cNvSpPr>
          <p:nvPr/>
        </p:nvSpPr>
        <p:spPr bwMode="auto">
          <a:xfrm>
            <a:off x="2266950" y="3254375"/>
            <a:ext cx="381000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chemeClr val="tx1"/>
                </a:solidFill>
              </a:rPr>
              <a:t>9</a:t>
            </a:r>
          </a:p>
        </p:txBody>
      </p:sp>
      <p:grpSp>
        <p:nvGrpSpPr>
          <p:cNvPr id="846907" name="Group 59"/>
          <p:cNvGrpSpPr>
            <a:grpSpLocks/>
          </p:cNvGrpSpPr>
          <p:nvPr/>
        </p:nvGrpSpPr>
        <p:grpSpPr bwMode="auto">
          <a:xfrm>
            <a:off x="6626225" y="3048000"/>
            <a:ext cx="1966913" cy="3130550"/>
            <a:chOff x="4174" y="1738"/>
            <a:chExt cx="1239" cy="1972"/>
          </a:xfrm>
        </p:grpSpPr>
        <p:sp>
          <p:nvSpPr>
            <p:cNvPr id="846908" name="Rectangle 60"/>
            <p:cNvSpPr>
              <a:spLocks noChangeArrowheads="1"/>
            </p:cNvSpPr>
            <p:nvPr/>
          </p:nvSpPr>
          <p:spPr bwMode="auto">
            <a:xfrm>
              <a:off x="4368" y="2016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09" name="Rectangle 61"/>
            <p:cNvSpPr>
              <a:spLocks noChangeArrowheads="1"/>
            </p:cNvSpPr>
            <p:nvPr/>
          </p:nvSpPr>
          <p:spPr bwMode="auto">
            <a:xfrm>
              <a:off x="4368" y="2304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0" name="Rectangle 62"/>
            <p:cNvSpPr>
              <a:spLocks noChangeArrowheads="1"/>
            </p:cNvSpPr>
            <p:nvPr/>
          </p:nvSpPr>
          <p:spPr bwMode="auto">
            <a:xfrm>
              <a:off x="4368" y="2592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1" name="Rectangle 63"/>
            <p:cNvSpPr>
              <a:spLocks noChangeArrowheads="1"/>
            </p:cNvSpPr>
            <p:nvPr/>
          </p:nvSpPr>
          <p:spPr bwMode="auto">
            <a:xfrm>
              <a:off x="4368" y="2880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2" name="Rectangle 64"/>
            <p:cNvSpPr>
              <a:spLocks noChangeArrowheads="1"/>
            </p:cNvSpPr>
            <p:nvPr/>
          </p:nvSpPr>
          <p:spPr bwMode="auto">
            <a:xfrm>
              <a:off x="4368" y="3168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3" name="Text Box 65"/>
            <p:cNvSpPr txBox="1">
              <a:spLocks noChangeArrowheads="1"/>
            </p:cNvSpPr>
            <p:nvPr/>
          </p:nvSpPr>
          <p:spPr bwMode="auto">
            <a:xfrm>
              <a:off x="4690" y="3422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…</a:t>
              </a:r>
            </a:p>
          </p:txBody>
        </p:sp>
        <p:sp>
          <p:nvSpPr>
            <p:cNvPr id="846914" name="Text Box 66"/>
            <p:cNvSpPr txBox="1">
              <a:spLocks noChangeArrowheads="1"/>
            </p:cNvSpPr>
            <p:nvPr/>
          </p:nvSpPr>
          <p:spPr bwMode="auto">
            <a:xfrm>
              <a:off x="4174" y="1738"/>
              <a:ext cx="1239" cy="1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heap[10];</a:t>
              </a:r>
            </a:p>
            <a:p>
              <a:pPr algn="l"/>
              <a:r>
                <a:rPr lang="en-US"/>
                <a:t>0</a:t>
              </a:r>
            </a:p>
            <a:p>
              <a:pPr algn="l"/>
              <a:endParaRPr lang="en-US" sz="1000"/>
            </a:p>
            <a:p>
              <a:pPr algn="l"/>
              <a:r>
                <a:rPr lang="en-US"/>
                <a:t>1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2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3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4</a:t>
              </a:r>
            </a:p>
          </p:txBody>
        </p:sp>
      </p:grpSp>
      <p:grpSp>
        <p:nvGrpSpPr>
          <p:cNvPr id="846915" name="Group 67"/>
          <p:cNvGrpSpPr>
            <a:grpSpLocks/>
          </p:cNvGrpSpPr>
          <p:nvPr/>
        </p:nvGrpSpPr>
        <p:grpSpPr bwMode="auto">
          <a:xfrm>
            <a:off x="7456488" y="3503613"/>
            <a:ext cx="369887" cy="2271712"/>
            <a:chOff x="4697" y="2025"/>
            <a:chExt cx="233" cy="1431"/>
          </a:xfrm>
        </p:grpSpPr>
        <p:sp>
          <p:nvSpPr>
            <p:cNvPr id="846916" name="Text Box 68"/>
            <p:cNvSpPr txBox="1">
              <a:spLocks noChangeArrowheads="1"/>
            </p:cNvSpPr>
            <p:nvPr/>
          </p:nvSpPr>
          <p:spPr bwMode="auto">
            <a:xfrm>
              <a:off x="4723" y="2025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846917" name="Text Box 69"/>
            <p:cNvSpPr txBox="1">
              <a:spLocks noChangeArrowheads="1"/>
            </p:cNvSpPr>
            <p:nvPr/>
          </p:nvSpPr>
          <p:spPr bwMode="auto">
            <a:xfrm>
              <a:off x="4701" y="230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846918" name="Text Box 70"/>
            <p:cNvSpPr txBox="1">
              <a:spLocks noChangeArrowheads="1"/>
            </p:cNvSpPr>
            <p:nvPr/>
          </p:nvSpPr>
          <p:spPr bwMode="auto">
            <a:xfrm>
              <a:off x="4697" y="2599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846919" name="Text Box 71"/>
            <p:cNvSpPr txBox="1">
              <a:spLocks noChangeArrowheads="1"/>
            </p:cNvSpPr>
            <p:nvPr/>
          </p:nvSpPr>
          <p:spPr bwMode="auto">
            <a:xfrm>
              <a:off x="4711" y="2901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846920" name="Text Box 72"/>
            <p:cNvSpPr txBox="1">
              <a:spLocks noChangeArrowheads="1"/>
            </p:cNvSpPr>
            <p:nvPr/>
          </p:nvSpPr>
          <p:spPr bwMode="auto">
            <a:xfrm>
              <a:off x="4707" y="3168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</p:grpSp>
      <p:grpSp>
        <p:nvGrpSpPr>
          <p:cNvPr id="846976" name="Group 128"/>
          <p:cNvGrpSpPr>
            <a:grpSpLocks/>
          </p:cNvGrpSpPr>
          <p:nvPr/>
        </p:nvGrpSpPr>
        <p:grpSpPr bwMode="auto">
          <a:xfrm>
            <a:off x="4267200" y="3352800"/>
            <a:ext cx="1997075" cy="792163"/>
            <a:chOff x="-346" y="4781"/>
            <a:chExt cx="1258" cy="499"/>
          </a:xfrm>
        </p:grpSpPr>
        <p:sp>
          <p:nvSpPr>
            <p:cNvPr id="846977" name="Text Box 129"/>
            <p:cNvSpPr txBox="1">
              <a:spLocks noChangeArrowheads="1"/>
            </p:cNvSpPr>
            <p:nvPr/>
          </p:nvSpPr>
          <p:spPr bwMode="auto">
            <a:xfrm>
              <a:off x="-346" y="4781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6978" name="Rectangle 130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6979" name="Text Box 131"/>
          <p:cNvSpPr txBox="1">
            <a:spLocks noChangeArrowheads="1"/>
          </p:cNvSpPr>
          <p:nvPr/>
        </p:nvSpPr>
        <p:spPr bwMode="auto">
          <a:xfrm>
            <a:off x="5140325" y="3716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4</a:t>
            </a:r>
          </a:p>
        </p:txBody>
      </p:sp>
      <p:sp>
        <p:nvSpPr>
          <p:cNvPr id="846989" name="AutoShape 141"/>
          <p:cNvSpPr>
            <a:spLocks noChangeArrowheads="1"/>
          </p:cNvSpPr>
          <p:nvPr/>
        </p:nvSpPr>
        <p:spPr bwMode="auto">
          <a:xfrm>
            <a:off x="3937000" y="88900"/>
            <a:ext cx="4889500" cy="1739900"/>
          </a:xfrm>
          <a:prstGeom prst="wedgeRoundRectCallout">
            <a:avLst>
              <a:gd name="adj1" fmla="val 19546"/>
              <a:gd name="adj2" fmla="val 120528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First, add the new value to the end of our heap array:</a:t>
            </a:r>
          </a:p>
          <a:p>
            <a:endParaRPr lang="en-US" sz="1000"/>
          </a:p>
          <a:p>
            <a:r>
              <a:rPr lang="en-US"/>
              <a:t>heap[</a:t>
            </a:r>
            <a:r>
              <a:rPr lang="en-US">
                <a:solidFill>
                  <a:srgbClr val="6600CC"/>
                </a:solidFill>
              </a:rPr>
              <a:t>count</a:t>
            </a:r>
            <a:r>
              <a:rPr lang="en-US"/>
              <a:t>] = value</a:t>
            </a:r>
          </a:p>
          <a:p>
            <a:endParaRPr lang="en-US" sz="1000"/>
          </a:p>
          <a:p>
            <a:r>
              <a:rPr lang="en-US"/>
              <a:t>and </a:t>
            </a:r>
            <a:r>
              <a:rPr lang="en-US" i="1"/>
              <a:t>then</a:t>
            </a:r>
            <a:r>
              <a:rPr lang="en-US"/>
              <a:t> increase our count!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46990" name="Text Box 142"/>
          <p:cNvSpPr txBox="1">
            <a:spLocks noChangeArrowheads="1"/>
          </p:cNvSpPr>
          <p:nvPr/>
        </p:nvSpPr>
        <p:spPr bwMode="auto">
          <a:xfrm>
            <a:off x="7378700" y="53340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6991" name="Text Box 143"/>
          <p:cNvSpPr txBox="1">
            <a:spLocks noChangeArrowheads="1"/>
          </p:cNvSpPr>
          <p:nvPr/>
        </p:nvSpPr>
        <p:spPr bwMode="auto">
          <a:xfrm>
            <a:off x="5154613" y="37338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846992" name="Text Box 144"/>
          <p:cNvSpPr txBox="1">
            <a:spLocks noChangeArrowheads="1"/>
          </p:cNvSpPr>
          <p:nvPr/>
        </p:nvSpPr>
        <p:spPr bwMode="auto">
          <a:xfrm>
            <a:off x="1651000" y="51181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6993" name="AutoShape 145"/>
          <p:cNvSpPr>
            <a:spLocks noChangeArrowheads="1"/>
          </p:cNvSpPr>
          <p:nvPr/>
        </p:nvSpPr>
        <p:spPr bwMode="auto">
          <a:xfrm>
            <a:off x="3073400" y="-25400"/>
            <a:ext cx="5308600" cy="2197100"/>
          </a:xfrm>
          <a:prstGeom prst="wedgeRoundRectCallout">
            <a:avLst>
              <a:gd name="adj1" fmla="val 31042"/>
              <a:gd name="adj2" fmla="val 194870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Now, repeatedly compare our new value with it’s parent and swap if our new value is bigger:</a:t>
            </a:r>
          </a:p>
          <a:p>
            <a:endParaRPr lang="en-US"/>
          </a:p>
          <a:p>
            <a:pPr algn="l"/>
            <a:r>
              <a:rPr lang="en-US"/>
              <a:t>   if (heap[ </a:t>
            </a:r>
            <a:r>
              <a:rPr lang="en-US">
                <a:solidFill>
                  <a:srgbClr val="6600CC"/>
                </a:solidFill>
              </a:rPr>
              <a:t>i </a:t>
            </a:r>
            <a:r>
              <a:rPr lang="en-US"/>
              <a:t>] &gt; heap[ </a:t>
            </a:r>
            <a:r>
              <a:rPr lang="en-US">
                <a:solidFill>
                  <a:srgbClr val="6600CC"/>
                </a:solidFill>
              </a:rPr>
              <a:t>(i-1)/2 </a:t>
            </a:r>
            <a:r>
              <a:rPr lang="en-US"/>
              <a:t>]) </a:t>
            </a:r>
            <a:br>
              <a:rPr lang="en-US"/>
            </a:br>
            <a:r>
              <a:rPr lang="en-US"/>
              <a:t>         then swap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46996" name="Oval 148"/>
          <p:cNvSpPr>
            <a:spLocks noChangeArrowheads="1"/>
          </p:cNvSpPr>
          <p:nvPr/>
        </p:nvSpPr>
        <p:spPr bwMode="auto">
          <a:xfrm>
            <a:off x="7453313" y="535781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997" name="Oval 149"/>
          <p:cNvSpPr>
            <a:spLocks noChangeArrowheads="1"/>
          </p:cNvSpPr>
          <p:nvPr/>
        </p:nvSpPr>
        <p:spPr bwMode="auto">
          <a:xfrm>
            <a:off x="7439025" y="3963988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998" name="Oval 150"/>
          <p:cNvSpPr>
            <a:spLocks noChangeArrowheads="1"/>
          </p:cNvSpPr>
          <p:nvPr/>
        </p:nvSpPr>
        <p:spPr bwMode="auto">
          <a:xfrm>
            <a:off x="1727200" y="51181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999" name="Oval 151"/>
          <p:cNvSpPr>
            <a:spLocks noChangeArrowheads="1"/>
          </p:cNvSpPr>
          <p:nvPr/>
        </p:nvSpPr>
        <p:spPr bwMode="auto">
          <a:xfrm>
            <a:off x="1101725" y="4122738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7003" name="Group 155"/>
          <p:cNvGrpSpPr>
            <a:grpSpLocks/>
          </p:cNvGrpSpPr>
          <p:nvPr/>
        </p:nvGrpSpPr>
        <p:grpSpPr bwMode="auto">
          <a:xfrm>
            <a:off x="4730750" y="1397000"/>
            <a:ext cx="369888" cy="457200"/>
            <a:chOff x="2460" y="3581"/>
            <a:chExt cx="233" cy="288"/>
          </a:xfrm>
        </p:grpSpPr>
        <p:sp>
          <p:nvSpPr>
            <p:cNvPr id="847000" name="Rectangle 152"/>
            <p:cNvSpPr>
              <a:spLocks noChangeArrowheads="1"/>
            </p:cNvSpPr>
            <p:nvPr/>
          </p:nvSpPr>
          <p:spPr bwMode="auto">
            <a:xfrm>
              <a:off x="2544" y="3600"/>
              <a:ext cx="96" cy="256"/>
            </a:xfrm>
            <a:prstGeom prst="rect">
              <a:avLst/>
            </a:prstGeom>
            <a:solidFill>
              <a:srgbClr val="FFFA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002" name="Text Box 154"/>
            <p:cNvSpPr txBox="1">
              <a:spLocks noChangeArrowheads="1"/>
            </p:cNvSpPr>
            <p:nvPr/>
          </p:nvSpPr>
          <p:spPr bwMode="auto">
            <a:xfrm>
              <a:off x="2460" y="3581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4</a:t>
              </a:r>
            </a:p>
          </p:txBody>
        </p:sp>
      </p:grpSp>
      <p:grpSp>
        <p:nvGrpSpPr>
          <p:cNvPr id="847005" name="Group 157"/>
          <p:cNvGrpSpPr>
            <a:grpSpLocks/>
          </p:cNvGrpSpPr>
          <p:nvPr/>
        </p:nvGrpSpPr>
        <p:grpSpPr bwMode="auto">
          <a:xfrm>
            <a:off x="6207125" y="1389063"/>
            <a:ext cx="1196975" cy="457200"/>
            <a:chOff x="3344" y="3293"/>
            <a:chExt cx="754" cy="288"/>
          </a:xfrm>
        </p:grpSpPr>
        <p:sp>
          <p:nvSpPr>
            <p:cNvPr id="847001" name="Rectangle 153"/>
            <p:cNvSpPr>
              <a:spLocks noChangeArrowheads="1"/>
            </p:cNvSpPr>
            <p:nvPr/>
          </p:nvSpPr>
          <p:spPr bwMode="auto">
            <a:xfrm>
              <a:off x="3408" y="3312"/>
              <a:ext cx="616" cy="256"/>
            </a:xfrm>
            <a:prstGeom prst="rect">
              <a:avLst/>
            </a:prstGeom>
            <a:solidFill>
              <a:srgbClr val="FFFA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004" name="Text Box 156"/>
            <p:cNvSpPr txBox="1">
              <a:spLocks noChangeArrowheads="1"/>
            </p:cNvSpPr>
            <p:nvPr/>
          </p:nvSpPr>
          <p:spPr bwMode="auto">
            <a:xfrm>
              <a:off x="3344" y="3293"/>
              <a:ext cx="7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6600CC"/>
                  </a:solidFill>
                </a:rPr>
                <a:t>(</a:t>
              </a:r>
              <a:r>
                <a:rPr lang="en-US">
                  <a:solidFill>
                    <a:srgbClr val="FF3300"/>
                  </a:solidFill>
                </a:rPr>
                <a:t>4</a:t>
              </a:r>
              <a:r>
                <a:rPr lang="en-US">
                  <a:solidFill>
                    <a:srgbClr val="6600CC"/>
                  </a:solidFill>
                </a:rPr>
                <a:t>-1)/2</a:t>
              </a:r>
            </a:p>
          </p:txBody>
        </p:sp>
      </p:grpSp>
      <p:grpSp>
        <p:nvGrpSpPr>
          <p:cNvPr id="847006" name="Group 158"/>
          <p:cNvGrpSpPr>
            <a:grpSpLocks/>
          </p:cNvGrpSpPr>
          <p:nvPr/>
        </p:nvGrpSpPr>
        <p:grpSpPr bwMode="auto">
          <a:xfrm>
            <a:off x="6311900" y="1389063"/>
            <a:ext cx="1054100" cy="457200"/>
            <a:chOff x="3408" y="3293"/>
            <a:chExt cx="616" cy="288"/>
          </a:xfrm>
        </p:grpSpPr>
        <p:sp>
          <p:nvSpPr>
            <p:cNvPr id="847007" name="Rectangle 159"/>
            <p:cNvSpPr>
              <a:spLocks noChangeArrowheads="1"/>
            </p:cNvSpPr>
            <p:nvPr/>
          </p:nvSpPr>
          <p:spPr bwMode="auto">
            <a:xfrm>
              <a:off x="3408" y="3312"/>
              <a:ext cx="616" cy="256"/>
            </a:xfrm>
            <a:prstGeom prst="rect">
              <a:avLst/>
            </a:prstGeom>
            <a:solidFill>
              <a:srgbClr val="FFFA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008" name="Text Box 160"/>
            <p:cNvSpPr txBox="1">
              <a:spLocks noChangeArrowheads="1"/>
            </p:cNvSpPr>
            <p:nvPr/>
          </p:nvSpPr>
          <p:spPr bwMode="auto">
            <a:xfrm>
              <a:off x="3620" y="3293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1</a:t>
              </a:r>
            </a:p>
          </p:txBody>
        </p:sp>
      </p:grpSp>
      <p:cxnSp>
        <p:nvCxnSpPr>
          <p:cNvPr id="847009" name="AutoShape 161"/>
          <p:cNvCxnSpPr>
            <a:cxnSpLocks noChangeShapeType="1"/>
            <a:stCxn id="846999" idx="6"/>
            <a:endCxn id="846998" idx="0"/>
          </p:cNvCxnSpPr>
          <p:nvPr/>
        </p:nvCxnSpPr>
        <p:spPr bwMode="auto">
          <a:xfrm>
            <a:off x="1501775" y="4313238"/>
            <a:ext cx="415925" cy="785812"/>
          </a:xfrm>
          <a:prstGeom prst="curvedConnector2">
            <a:avLst/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7010" name="AutoShape 162"/>
          <p:cNvCxnSpPr>
            <a:cxnSpLocks noChangeShapeType="1"/>
            <a:stCxn id="846997" idx="6"/>
            <a:endCxn id="846990" idx="3"/>
          </p:cNvCxnSpPr>
          <p:nvPr/>
        </p:nvCxnSpPr>
        <p:spPr bwMode="auto">
          <a:xfrm>
            <a:off x="7839075" y="4154488"/>
            <a:ext cx="46038" cy="1408112"/>
          </a:xfrm>
          <a:prstGeom prst="curvedConnector3">
            <a:avLst>
              <a:gd name="adj1" fmla="val 593102"/>
            </a:avLst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7011" name="Rectangle 163"/>
          <p:cNvSpPr>
            <a:spLocks noChangeArrowheads="1"/>
          </p:cNvSpPr>
          <p:nvPr/>
        </p:nvSpPr>
        <p:spPr bwMode="auto">
          <a:xfrm>
            <a:off x="7461250" y="39370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847012" name="AutoShape 164"/>
          <p:cNvSpPr>
            <a:spLocks noChangeArrowheads="1"/>
          </p:cNvSpPr>
          <p:nvPr/>
        </p:nvSpPr>
        <p:spPr bwMode="auto">
          <a:xfrm>
            <a:off x="1549400" y="393700"/>
            <a:ext cx="5308600" cy="2197100"/>
          </a:xfrm>
          <a:prstGeom prst="wedgeRoundRectCallout">
            <a:avLst>
              <a:gd name="adj1" fmla="val 55681"/>
              <a:gd name="adj2" fmla="val 117412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Now, repeatedly compare our new value with it’s parent and swap if our new value is bigger:</a:t>
            </a:r>
          </a:p>
          <a:p>
            <a:endParaRPr lang="en-US"/>
          </a:p>
          <a:p>
            <a:pPr algn="l"/>
            <a:r>
              <a:rPr lang="en-US"/>
              <a:t>   if (heap[ </a:t>
            </a:r>
            <a:r>
              <a:rPr lang="en-US">
                <a:solidFill>
                  <a:srgbClr val="6600CC"/>
                </a:solidFill>
              </a:rPr>
              <a:t>1 </a:t>
            </a:r>
            <a:r>
              <a:rPr lang="en-US"/>
              <a:t>] &gt; heap[ </a:t>
            </a:r>
            <a:r>
              <a:rPr lang="en-US">
                <a:solidFill>
                  <a:srgbClr val="6600CC"/>
                </a:solidFill>
              </a:rPr>
              <a:t>(1-1)/2 </a:t>
            </a:r>
            <a:r>
              <a:rPr lang="en-US"/>
              <a:t>]) </a:t>
            </a:r>
            <a:br>
              <a:rPr lang="en-US"/>
            </a:br>
            <a:r>
              <a:rPr lang="en-US"/>
              <a:t>         then swap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47013" name="Oval 165"/>
          <p:cNvSpPr>
            <a:spLocks noChangeArrowheads="1"/>
          </p:cNvSpPr>
          <p:nvPr/>
        </p:nvSpPr>
        <p:spPr bwMode="auto">
          <a:xfrm>
            <a:off x="2247900" y="32131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7014" name="Oval 166"/>
          <p:cNvSpPr>
            <a:spLocks noChangeArrowheads="1"/>
          </p:cNvSpPr>
          <p:nvPr/>
        </p:nvSpPr>
        <p:spPr bwMode="auto">
          <a:xfrm>
            <a:off x="7467600" y="35179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7015" name="AutoShape 167"/>
          <p:cNvCxnSpPr>
            <a:cxnSpLocks noChangeShapeType="1"/>
            <a:stCxn id="846999" idx="1"/>
            <a:endCxn id="847013" idx="2"/>
          </p:cNvCxnSpPr>
          <p:nvPr/>
        </p:nvCxnSpPr>
        <p:spPr bwMode="auto">
          <a:xfrm rot="16200000">
            <a:off x="1315244" y="3245644"/>
            <a:ext cx="755650" cy="1071562"/>
          </a:xfrm>
          <a:prstGeom prst="curvedConnector2">
            <a:avLst/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7016" name="AutoShape 168"/>
          <p:cNvCxnSpPr>
            <a:cxnSpLocks noChangeShapeType="1"/>
            <a:stCxn id="847014" idx="6"/>
            <a:endCxn id="847011" idx="3"/>
          </p:cNvCxnSpPr>
          <p:nvPr/>
        </p:nvCxnSpPr>
        <p:spPr bwMode="auto">
          <a:xfrm flipH="1">
            <a:off x="7831138" y="3708400"/>
            <a:ext cx="36512" cy="457200"/>
          </a:xfrm>
          <a:prstGeom prst="curvedConnector3">
            <a:avLst>
              <a:gd name="adj1" fmla="val -573912"/>
            </a:avLst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7017" name="Rectangle 169"/>
          <p:cNvSpPr>
            <a:spLocks noChangeArrowheads="1"/>
          </p:cNvSpPr>
          <p:nvPr/>
        </p:nvSpPr>
        <p:spPr bwMode="auto">
          <a:xfrm>
            <a:off x="7480300" y="34798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47018" name="AutoShape 170"/>
          <p:cNvSpPr>
            <a:spLocks noChangeArrowheads="1"/>
          </p:cNvSpPr>
          <p:nvPr/>
        </p:nvSpPr>
        <p:spPr bwMode="auto">
          <a:xfrm>
            <a:off x="2273300" y="406400"/>
            <a:ext cx="4991100" cy="1765300"/>
          </a:xfrm>
          <a:prstGeom prst="wedgeRoundRectCallout">
            <a:avLst>
              <a:gd name="adj1" fmla="val 45611"/>
              <a:gd name="adj2" fmla="val 127426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/>
              <a:t>Finally, our new value has reached its proper position in the heap and we’re done…</a:t>
            </a:r>
            <a:endParaRPr lang="en-US" sz="800" dirty="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46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8469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46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46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47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47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47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7.40741E-7 L 0.06666 0.1463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8469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7315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0.00093 L -0.06302 -0.14537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8469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-731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11111E-6 L 1.38889E-6 -0.20555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8469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78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185 L -0.00434 0.20185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8470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47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02 -0.14537 L 0.0592 -0.28611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8469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1" y="-7037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48148E-6 L -0.125 0.13704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8469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685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0.20555 L 1.38889E-6 -0.27037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8469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1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6 -7.40741E-7 L -0.00486 0.06852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8470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47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6905" grpId="0"/>
      <p:bldP spid="846906" grpId="0"/>
      <p:bldP spid="846979" grpId="0"/>
      <p:bldP spid="846989" grpId="0" animBg="1"/>
      <p:bldP spid="846989" grpId="1" animBg="1"/>
      <p:bldP spid="846990" grpId="0"/>
      <p:bldP spid="846990" grpId="1"/>
      <p:bldP spid="846990" grpId="2"/>
      <p:bldP spid="846991" grpId="0"/>
      <p:bldP spid="846992" grpId="0"/>
      <p:bldP spid="846992" grpId="1"/>
      <p:bldP spid="846992" grpId="2"/>
      <p:bldP spid="846993" grpId="0" animBg="1"/>
      <p:bldP spid="846993" grpId="1" animBg="1"/>
      <p:bldP spid="846996" grpId="0" animBg="1"/>
      <p:bldP spid="846996" grpId="1" animBg="1"/>
      <p:bldP spid="846997" grpId="0" animBg="1"/>
      <p:bldP spid="846997" grpId="1" animBg="1"/>
      <p:bldP spid="846997" grpId="2" animBg="1"/>
      <p:bldP spid="846997" grpId="3" animBg="1"/>
      <p:bldP spid="846998" grpId="0" animBg="1"/>
      <p:bldP spid="846998" grpId="1" animBg="1"/>
      <p:bldP spid="846999" grpId="0" animBg="1"/>
      <p:bldP spid="846999" grpId="1" animBg="1"/>
      <p:bldP spid="846999" grpId="2" animBg="1"/>
      <p:bldP spid="846999" grpId="3" animBg="1"/>
      <p:bldP spid="847011" grpId="0"/>
      <p:bldP spid="847012" grpId="0" animBg="1"/>
      <p:bldP spid="847012" grpId="1" animBg="1"/>
      <p:bldP spid="847013" grpId="0" animBg="1"/>
      <p:bldP spid="847013" grpId="1" animBg="1"/>
      <p:bldP spid="847014" grpId="0" animBg="1"/>
      <p:bldP spid="847014" grpId="1" animBg="1"/>
      <p:bldP spid="847017" grpId="0"/>
      <p:bldP spid="847018" grpId="0" animBg="1"/>
      <p:bldP spid="847018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9CBD-6171-4E0F-8C53-E354770E8754}" type="slidenum">
              <a:rPr lang="en-US"/>
              <a:pPr/>
              <a:t>36</a:t>
            </a:fld>
            <a:endParaRPr lang="en-US"/>
          </a:p>
        </p:txBody>
      </p:sp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</a:t>
            </a:r>
          </a:p>
        </p:txBody>
      </p:sp>
      <p:sp>
        <p:nvSpPr>
          <p:cNvPr id="818180" name="Text Box 4"/>
          <p:cNvSpPr txBox="1">
            <a:spLocks noChangeArrowheads="1"/>
          </p:cNvSpPr>
          <p:nvPr/>
        </p:nvSpPr>
        <p:spPr bwMode="auto">
          <a:xfrm>
            <a:off x="593725" y="1112838"/>
            <a:ext cx="7915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Show a maxheap and its array after inserting each of the following numbers:</a:t>
            </a:r>
          </a:p>
        </p:txBody>
      </p:sp>
      <p:sp>
        <p:nvSpPr>
          <p:cNvPr id="818181" name="Text Box 5"/>
          <p:cNvSpPr txBox="1">
            <a:spLocks noChangeArrowheads="1"/>
          </p:cNvSpPr>
          <p:nvPr/>
        </p:nvSpPr>
        <p:spPr bwMode="auto">
          <a:xfrm>
            <a:off x="3200400" y="2362200"/>
            <a:ext cx="2979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1, 6, 4, 5, 0, 8, 3, 12</a:t>
            </a:r>
          </a:p>
        </p:txBody>
      </p:sp>
      <p:sp>
        <p:nvSpPr>
          <p:cNvPr id="818182" name="Text Box 6"/>
          <p:cNvSpPr txBox="1">
            <a:spLocks noChangeArrowheads="1"/>
          </p:cNvSpPr>
          <p:nvPr/>
        </p:nvSpPr>
        <p:spPr bwMode="auto">
          <a:xfrm>
            <a:off x="0" y="4419600"/>
            <a:ext cx="5103813" cy="2295525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The root of the binary tree goes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array[0]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If a node appears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its children are in these locations: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Left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array[2i+1]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Right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array[2i+2]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3.	If the data for a non-root node is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then its 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parent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is always at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array[(i-1)/2]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 </a:t>
            </a:r>
            <a:br>
              <a:rPr lang="en-US" sz="160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(Use integer division)</a:t>
            </a:r>
            <a:endParaRPr lang="en-US" sz="16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818183" name="Text Box 7"/>
          <p:cNvSpPr txBox="1">
            <a:spLocks noChangeArrowheads="1"/>
          </p:cNvSpPr>
          <p:nvPr/>
        </p:nvSpPr>
        <p:spPr bwMode="auto">
          <a:xfrm>
            <a:off x="5791200" y="3505200"/>
            <a:ext cx="21034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          12</a:t>
            </a:r>
          </a:p>
          <a:p>
            <a:pPr algn="l"/>
            <a:r>
              <a:rPr lang="en-US"/>
              <a:t>      8         6</a:t>
            </a:r>
          </a:p>
          <a:p>
            <a:pPr algn="l"/>
            <a:r>
              <a:rPr lang="en-US"/>
              <a:t>   5   0    4   3</a:t>
            </a:r>
          </a:p>
          <a:p>
            <a:pPr algn="l"/>
            <a:r>
              <a:rPr lang="en-US"/>
              <a:t> 1                </a:t>
            </a:r>
          </a:p>
        </p:txBody>
      </p:sp>
      <p:sp>
        <p:nvSpPr>
          <p:cNvPr id="818185" name="Text Box 9"/>
          <p:cNvSpPr txBox="1">
            <a:spLocks noChangeArrowheads="1"/>
          </p:cNvSpPr>
          <p:nvPr/>
        </p:nvSpPr>
        <p:spPr bwMode="auto">
          <a:xfrm>
            <a:off x="8269288" y="3376613"/>
            <a:ext cx="4794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12</a:t>
            </a:r>
          </a:p>
          <a:p>
            <a:r>
              <a:rPr lang="en-US" sz="2200"/>
              <a:t>8</a:t>
            </a:r>
          </a:p>
          <a:p>
            <a:r>
              <a:rPr lang="en-US" sz="2200"/>
              <a:t>6</a:t>
            </a:r>
          </a:p>
          <a:p>
            <a:r>
              <a:rPr lang="en-US" sz="2200"/>
              <a:t>5</a:t>
            </a:r>
          </a:p>
          <a:p>
            <a:r>
              <a:rPr lang="en-US" sz="2200"/>
              <a:t>0</a:t>
            </a:r>
          </a:p>
          <a:p>
            <a:r>
              <a:rPr lang="en-US" sz="2200"/>
              <a:t>4</a:t>
            </a:r>
          </a:p>
          <a:p>
            <a:r>
              <a:rPr lang="en-US" sz="2200"/>
              <a:t>3</a:t>
            </a:r>
          </a:p>
          <a:p>
            <a:r>
              <a:rPr lang="en-US" sz="2200"/>
              <a:t>1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8229600" y="33909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8229600" y="37338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8229600" y="40767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8229600" y="44196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8229600" y="47625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8229600" y="51054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8229600" y="54483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8229600" y="57912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8200" name="Group 24"/>
          <p:cNvGrpSpPr>
            <a:grpSpLocks/>
          </p:cNvGrpSpPr>
          <p:nvPr/>
        </p:nvGrpSpPr>
        <p:grpSpPr bwMode="auto">
          <a:xfrm>
            <a:off x="5715000" y="5257800"/>
            <a:ext cx="2227263" cy="792163"/>
            <a:chOff x="-346" y="4781"/>
            <a:chExt cx="1403" cy="499"/>
          </a:xfrm>
        </p:grpSpPr>
        <p:sp>
          <p:nvSpPr>
            <p:cNvPr id="818201" name="Text Box 25"/>
            <p:cNvSpPr txBox="1">
              <a:spLocks noChangeArrowheads="1"/>
            </p:cNvSpPr>
            <p:nvPr/>
          </p:nvSpPr>
          <p:spPr bwMode="auto">
            <a:xfrm>
              <a:off x="-346" y="4781"/>
              <a:ext cx="14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nodeCount;</a:t>
              </a:r>
            </a:p>
          </p:txBody>
        </p:sp>
        <p:sp>
          <p:nvSpPr>
            <p:cNvPr id="818202" name="Rectangle 26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8203" name="Text Box 27"/>
          <p:cNvSpPr txBox="1">
            <a:spLocks noChangeArrowheads="1"/>
          </p:cNvSpPr>
          <p:nvPr/>
        </p:nvSpPr>
        <p:spPr bwMode="auto">
          <a:xfrm>
            <a:off x="6629400" y="56388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8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257800" y="3200400"/>
            <a:ext cx="3886200" cy="3657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19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C9841-083C-4F4E-A953-CC5FE798D93F}" type="slidenum">
              <a:rPr lang="en-US"/>
              <a:pPr/>
              <a:t>37</a:t>
            </a:fld>
            <a:endParaRPr lang="en-US"/>
          </a:p>
        </p:txBody>
      </p:sp>
      <p:sp>
        <p:nvSpPr>
          <p:cNvPr id="82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 #2</a:t>
            </a:r>
          </a:p>
        </p:txBody>
      </p:sp>
      <p:sp>
        <p:nvSpPr>
          <p:cNvPr id="820230" name="Text Box 6"/>
          <p:cNvSpPr txBox="1">
            <a:spLocks noChangeArrowheads="1"/>
          </p:cNvSpPr>
          <p:nvPr/>
        </p:nvSpPr>
        <p:spPr bwMode="auto">
          <a:xfrm>
            <a:off x="3810000" y="2057400"/>
            <a:ext cx="21034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          12</a:t>
            </a:r>
          </a:p>
          <a:p>
            <a:pPr algn="l"/>
            <a:r>
              <a:rPr lang="en-US"/>
              <a:t>      8         6</a:t>
            </a:r>
          </a:p>
          <a:p>
            <a:pPr algn="l"/>
            <a:r>
              <a:rPr lang="en-US"/>
              <a:t>   5   0    4   3</a:t>
            </a:r>
          </a:p>
          <a:p>
            <a:pPr algn="l"/>
            <a:r>
              <a:rPr lang="en-US"/>
              <a:t> 1                </a:t>
            </a:r>
          </a:p>
        </p:txBody>
      </p:sp>
      <p:sp>
        <p:nvSpPr>
          <p:cNvPr id="820231" name="Text Box 7"/>
          <p:cNvSpPr txBox="1">
            <a:spLocks noChangeArrowheads="1"/>
          </p:cNvSpPr>
          <p:nvPr/>
        </p:nvSpPr>
        <p:spPr bwMode="auto">
          <a:xfrm>
            <a:off x="6288088" y="1928813"/>
            <a:ext cx="4794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12</a:t>
            </a:r>
          </a:p>
          <a:p>
            <a:r>
              <a:rPr lang="en-US" sz="2200"/>
              <a:t>8</a:t>
            </a:r>
          </a:p>
          <a:p>
            <a:r>
              <a:rPr lang="en-US" sz="2200"/>
              <a:t>6</a:t>
            </a:r>
          </a:p>
          <a:p>
            <a:r>
              <a:rPr lang="en-US" sz="2200"/>
              <a:t>5</a:t>
            </a:r>
          </a:p>
          <a:p>
            <a:r>
              <a:rPr lang="en-US" sz="2200"/>
              <a:t>0</a:t>
            </a:r>
          </a:p>
          <a:p>
            <a:r>
              <a:rPr lang="en-US" sz="2200"/>
              <a:t>4</a:t>
            </a:r>
          </a:p>
          <a:p>
            <a:r>
              <a:rPr lang="en-US" sz="2200"/>
              <a:t>3</a:t>
            </a:r>
          </a:p>
          <a:p>
            <a:r>
              <a:rPr lang="en-US" sz="2200"/>
              <a:t>1</a:t>
            </a:r>
          </a:p>
        </p:txBody>
      </p:sp>
      <p:sp>
        <p:nvSpPr>
          <p:cNvPr id="820232" name="Rectangle 8"/>
          <p:cNvSpPr>
            <a:spLocks noChangeArrowheads="1"/>
          </p:cNvSpPr>
          <p:nvPr/>
        </p:nvSpPr>
        <p:spPr bwMode="auto">
          <a:xfrm>
            <a:off x="6248400" y="19431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3" name="Rectangle 9"/>
          <p:cNvSpPr>
            <a:spLocks noChangeArrowheads="1"/>
          </p:cNvSpPr>
          <p:nvPr/>
        </p:nvSpPr>
        <p:spPr bwMode="auto">
          <a:xfrm>
            <a:off x="6248400" y="22860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4" name="Rectangle 10"/>
          <p:cNvSpPr>
            <a:spLocks noChangeArrowheads="1"/>
          </p:cNvSpPr>
          <p:nvPr/>
        </p:nvSpPr>
        <p:spPr bwMode="auto">
          <a:xfrm>
            <a:off x="6248400" y="26289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5" name="Rectangle 11"/>
          <p:cNvSpPr>
            <a:spLocks noChangeArrowheads="1"/>
          </p:cNvSpPr>
          <p:nvPr/>
        </p:nvSpPr>
        <p:spPr bwMode="auto">
          <a:xfrm>
            <a:off x="6248400" y="29718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6" name="Rectangle 12"/>
          <p:cNvSpPr>
            <a:spLocks noChangeArrowheads="1"/>
          </p:cNvSpPr>
          <p:nvPr/>
        </p:nvSpPr>
        <p:spPr bwMode="auto">
          <a:xfrm>
            <a:off x="6248400" y="33147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7" name="Rectangle 13"/>
          <p:cNvSpPr>
            <a:spLocks noChangeArrowheads="1"/>
          </p:cNvSpPr>
          <p:nvPr/>
        </p:nvSpPr>
        <p:spPr bwMode="auto">
          <a:xfrm>
            <a:off x="6248400" y="36576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8" name="Rectangle 14"/>
          <p:cNvSpPr>
            <a:spLocks noChangeArrowheads="1"/>
          </p:cNvSpPr>
          <p:nvPr/>
        </p:nvSpPr>
        <p:spPr bwMode="auto">
          <a:xfrm>
            <a:off x="6248400" y="40005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9" name="Rectangle 15"/>
          <p:cNvSpPr>
            <a:spLocks noChangeArrowheads="1"/>
          </p:cNvSpPr>
          <p:nvPr/>
        </p:nvSpPr>
        <p:spPr bwMode="auto">
          <a:xfrm>
            <a:off x="6248400" y="43434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45" name="Rectangle 21"/>
          <p:cNvSpPr>
            <a:spLocks noChangeArrowheads="1"/>
          </p:cNvSpPr>
          <p:nvPr/>
        </p:nvSpPr>
        <p:spPr bwMode="auto">
          <a:xfrm>
            <a:off x="3505200" y="1676400"/>
            <a:ext cx="3581400" cy="3124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29" name="Text Box 5"/>
          <p:cNvSpPr txBox="1">
            <a:spLocks noChangeArrowheads="1"/>
          </p:cNvSpPr>
          <p:nvPr/>
        </p:nvSpPr>
        <p:spPr bwMode="auto">
          <a:xfrm>
            <a:off x="0" y="4562475"/>
            <a:ext cx="5103813" cy="2295525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The root of the binary tree goes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array[0]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If a node appears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its children are in these locations: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Left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array[2i+1]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Right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array[2i+2]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3.	If the data for a non-root node is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then its 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parent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is always at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array[(i-1)/2]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 </a:t>
            </a:r>
            <a:br>
              <a:rPr lang="en-US" sz="160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(Use integer division)</a:t>
            </a:r>
            <a:endParaRPr lang="en-US" sz="16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820227" name="Text Box 3"/>
          <p:cNvSpPr txBox="1">
            <a:spLocks noChangeArrowheads="1"/>
          </p:cNvSpPr>
          <p:nvPr/>
        </p:nvSpPr>
        <p:spPr bwMode="auto">
          <a:xfrm>
            <a:off x="593725" y="1112838"/>
            <a:ext cx="7915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Now show the maxheap and its array after removing the biggest 2 numbers: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4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FBCE-C235-4DC9-8B3B-F99433AF5DA5}" type="slidenum">
              <a:rPr lang="en-US"/>
              <a:pPr/>
              <a:t>38</a:t>
            </a:fld>
            <a:endParaRPr lang="en-US"/>
          </a:p>
        </p:txBody>
      </p:sp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Complexity of the Heap</a:t>
            </a:r>
          </a:p>
        </p:txBody>
      </p:sp>
      <p:sp>
        <p:nvSpPr>
          <p:cNvPr id="785411" name="Text Box 3"/>
          <p:cNvSpPr txBox="1">
            <a:spLocks noChangeArrowheads="1"/>
          </p:cNvSpPr>
          <p:nvPr/>
        </p:nvSpPr>
        <p:spPr bwMode="auto">
          <a:xfrm>
            <a:off x="669925" y="990600"/>
            <a:ext cx="79867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What is the big-oh cost of inserting a new item into a heap?</a:t>
            </a:r>
          </a:p>
        </p:txBody>
      </p:sp>
      <p:sp>
        <p:nvSpPr>
          <p:cNvPr id="785412" name="Text Box 4"/>
          <p:cNvSpPr txBox="1">
            <a:spLocks noChangeArrowheads="1"/>
          </p:cNvSpPr>
          <p:nvPr/>
        </p:nvSpPr>
        <p:spPr bwMode="auto">
          <a:xfrm>
            <a:off x="596900" y="4206875"/>
            <a:ext cx="79867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What is the big-oh cost of extracting the maximum/minimum item from a heap?</a:t>
            </a:r>
          </a:p>
        </p:txBody>
      </p:sp>
      <p:pic>
        <p:nvPicPr>
          <p:cNvPr id="785469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1935163"/>
            <a:ext cx="2035175" cy="17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5470" name="Text Box 62"/>
          <p:cNvSpPr txBox="1">
            <a:spLocks noChangeArrowheads="1"/>
          </p:cNvSpPr>
          <p:nvPr/>
        </p:nvSpPr>
        <p:spPr bwMode="auto">
          <a:xfrm>
            <a:off x="3670300" y="1828800"/>
            <a:ext cx="48577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Every time we insert a new item, we need to keep comparing it with its parent until it reaches the right spot…</a:t>
            </a:r>
          </a:p>
        </p:txBody>
      </p:sp>
      <p:sp>
        <p:nvSpPr>
          <p:cNvPr id="785471" name="Text Box 63"/>
          <p:cNvSpPr txBox="1">
            <a:spLocks noChangeArrowheads="1"/>
          </p:cNvSpPr>
          <p:nvPr/>
        </p:nvSpPr>
        <p:spPr bwMode="auto">
          <a:xfrm>
            <a:off x="3733800" y="1905000"/>
            <a:ext cx="48577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Since our tree is a COMPLETE binary tree, if it has </a:t>
            </a:r>
            <a:r>
              <a:rPr lang="en-US">
                <a:solidFill>
                  <a:srgbClr val="6600CC"/>
                </a:solidFill>
              </a:rPr>
              <a:t>N entries</a:t>
            </a:r>
            <a:r>
              <a:rPr lang="en-US"/>
              <a:t>, it’s guaranteed to be exactly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</a:t>
            </a:r>
            <a:r>
              <a:rPr lang="en-US"/>
              <a:t> levels deep.</a:t>
            </a:r>
          </a:p>
        </p:txBody>
      </p:sp>
      <p:sp>
        <p:nvSpPr>
          <p:cNvPr id="785472" name="Text Box 64"/>
          <p:cNvSpPr txBox="1">
            <a:spLocks noChangeArrowheads="1"/>
          </p:cNvSpPr>
          <p:nvPr/>
        </p:nvSpPr>
        <p:spPr bwMode="auto">
          <a:xfrm>
            <a:off x="3733800" y="1676400"/>
            <a:ext cx="4857750" cy="207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in the worst case, we’ll have to do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</a:t>
            </a:r>
            <a:r>
              <a:rPr lang="en-US"/>
              <a:t> </a:t>
            </a:r>
            <a:r>
              <a:rPr lang="en-US">
                <a:solidFill>
                  <a:srgbClr val="6600CC"/>
                </a:solidFill>
              </a:rPr>
              <a:t>comparisons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swaps</a:t>
            </a:r>
            <a:r>
              <a:rPr lang="en-US"/>
              <a:t> of our new value.</a:t>
            </a:r>
          </a:p>
          <a:p>
            <a:endParaRPr lang="en-US" sz="1000"/>
          </a:p>
          <a:p>
            <a:r>
              <a:rPr lang="en-US"/>
              <a:t>(This is true whether or not our heap is stored in an array!)</a:t>
            </a:r>
          </a:p>
        </p:txBody>
      </p:sp>
      <p:grpSp>
        <p:nvGrpSpPr>
          <p:cNvPr id="785475" name="Group 67"/>
          <p:cNvGrpSpPr>
            <a:grpSpLocks/>
          </p:cNvGrpSpPr>
          <p:nvPr/>
        </p:nvGrpSpPr>
        <p:grpSpPr bwMode="auto">
          <a:xfrm>
            <a:off x="1588" y="1935163"/>
            <a:ext cx="1270000" cy="1676400"/>
            <a:chOff x="1" y="1296"/>
            <a:chExt cx="800" cy="1056"/>
          </a:xfrm>
        </p:grpSpPr>
        <p:sp>
          <p:nvSpPr>
            <p:cNvPr id="785473" name="Line 65"/>
            <p:cNvSpPr>
              <a:spLocks noChangeShapeType="1"/>
            </p:cNvSpPr>
            <p:nvPr/>
          </p:nvSpPr>
          <p:spPr bwMode="auto">
            <a:xfrm flipV="1">
              <a:off x="758" y="1296"/>
              <a:ext cx="0" cy="1056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85474" name="Text Box 66"/>
            <p:cNvSpPr txBox="1">
              <a:spLocks noChangeArrowheads="1"/>
            </p:cNvSpPr>
            <p:nvPr/>
          </p:nvSpPr>
          <p:spPr bwMode="auto">
            <a:xfrm>
              <a:off x="1" y="1536"/>
              <a:ext cx="800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log</a:t>
              </a:r>
              <a:r>
                <a:rPr lang="en-US" baseline="-25000"/>
                <a:t>2</a:t>
              </a:r>
              <a:r>
                <a:rPr lang="en-US"/>
                <a:t>(N) </a:t>
              </a:r>
              <a:br>
                <a:rPr lang="en-US"/>
              </a:br>
              <a:r>
                <a:rPr lang="en-US"/>
                <a:t>levels</a:t>
              </a:r>
            </a:p>
          </p:txBody>
        </p:sp>
      </p:grpSp>
      <p:sp>
        <p:nvSpPr>
          <p:cNvPr id="785476" name="Rectangle 68"/>
          <p:cNvSpPr>
            <a:spLocks noChangeArrowheads="1"/>
          </p:cNvSpPr>
          <p:nvPr/>
        </p:nvSpPr>
        <p:spPr bwMode="auto">
          <a:xfrm>
            <a:off x="2171700" y="3128963"/>
            <a:ext cx="1054100" cy="787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77" name="Oval 69"/>
          <p:cNvSpPr>
            <a:spLocks noChangeArrowheads="1"/>
          </p:cNvSpPr>
          <p:nvPr/>
        </p:nvSpPr>
        <p:spPr bwMode="auto">
          <a:xfrm>
            <a:off x="2413000" y="31924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78" name="Oval 70"/>
          <p:cNvSpPr>
            <a:spLocks noChangeArrowheads="1"/>
          </p:cNvSpPr>
          <p:nvPr/>
        </p:nvSpPr>
        <p:spPr bwMode="auto">
          <a:xfrm>
            <a:off x="1943100" y="24812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79" name="Oval 71"/>
          <p:cNvSpPr>
            <a:spLocks noChangeArrowheads="1"/>
          </p:cNvSpPr>
          <p:nvPr/>
        </p:nvSpPr>
        <p:spPr bwMode="auto">
          <a:xfrm>
            <a:off x="1943100" y="24685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80" name="Oval 72"/>
          <p:cNvSpPr>
            <a:spLocks noChangeArrowheads="1"/>
          </p:cNvSpPr>
          <p:nvPr/>
        </p:nvSpPr>
        <p:spPr bwMode="auto">
          <a:xfrm>
            <a:off x="2413000" y="18843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81" name="Text Box 73"/>
          <p:cNvSpPr txBox="1">
            <a:spLocks noChangeArrowheads="1"/>
          </p:cNvSpPr>
          <p:nvPr/>
        </p:nvSpPr>
        <p:spPr bwMode="auto">
          <a:xfrm>
            <a:off x="444500" y="5181600"/>
            <a:ext cx="83502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Just as with heap insertion, when we extract a value we need to bubble an item from the root down the tree.</a:t>
            </a:r>
          </a:p>
        </p:txBody>
      </p:sp>
      <p:sp>
        <p:nvSpPr>
          <p:cNvPr id="785482" name="Text Box 74"/>
          <p:cNvSpPr txBox="1">
            <a:spLocks noChangeArrowheads="1"/>
          </p:cNvSpPr>
          <p:nvPr/>
        </p:nvSpPr>
        <p:spPr bwMode="auto">
          <a:xfrm>
            <a:off x="533400" y="5283200"/>
            <a:ext cx="83502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Since the maximum number of levels in our tree is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(N),</a:t>
            </a:r>
            <a:r>
              <a:rPr lang="en-US"/>
              <a:t> the worst case that this requires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</a:t>
            </a:r>
            <a:r>
              <a:rPr lang="en-US"/>
              <a:t> swaps.</a:t>
            </a:r>
          </a:p>
        </p:txBody>
      </p:sp>
      <p:sp>
        <p:nvSpPr>
          <p:cNvPr id="785483" name="Text Box 75"/>
          <p:cNvSpPr txBox="1">
            <a:spLocks noChangeArrowheads="1"/>
          </p:cNvSpPr>
          <p:nvPr/>
        </p:nvSpPr>
        <p:spPr bwMode="auto">
          <a:xfrm>
            <a:off x="520700" y="6210300"/>
            <a:ext cx="8350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inserting and extracting from a heap is </a:t>
            </a:r>
            <a:r>
              <a:rPr lang="en-US">
                <a:solidFill>
                  <a:srgbClr val="6600CC"/>
                </a:solidFill>
              </a:rPr>
              <a:t>O(log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8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412" grpId="0"/>
      <p:bldP spid="785470" grpId="0"/>
      <p:bldP spid="785470" grpId="1"/>
      <p:bldP spid="785471" grpId="0"/>
      <p:bldP spid="785471" grpId="1"/>
      <p:bldP spid="785472" grpId="0"/>
      <p:bldP spid="785476" grpId="0" animBg="1"/>
      <p:bldP spid="785477" grpId="0" animBg="1"/>
      <p:bldP spid="785477" grpId="1" animBg="1"/>
      <p:bldP spid="785478" grpId="0" animBg="1"/>
      <p:bldP spid="785478" grpId="1" animBg="1"/>
      <p:bldP spid="785479" grpId="0" animBg="1"/>
      <p:bldP spid="785479" grpId="1" animBg="1"/>
      <p:bldP spid="785480" grpId="0" animBg="1"/>
      <p:bldP spid="785480" grpId="1" animBg="1"/>
      <p:bldP spid="785481" grpId="0"/>
      <p:bldP spid="785481" grpId="1"/>
      <p:bldP spid="785482" grpId="0"/>
      <p:bldP spid="78548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CE68C-3A5E-4378-8F5F-C8B7C7319E21}" type="slidenum">
              <a:rPr lang="en-US"/>
              <a:pPr/>
              <a:t>39</a:t>
            </a:fld>
            <a:endParaRPr lang="en-US"/>
          </a:p>
        </p:txBody>
      </p:sp>
      <p:pic>
        <p:nvPicPr>
          <p:cNvPr id="85709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3" t="14223" r="12291" b="13000"/>
          <a:stretch>
            <a:fillRect/>
          </a:stretch>
        </p:blipFill>
        <p:spPr bwMode="auto">
          <a:xfrm>
            <a:off x="0" y="1244600"/>
            <a:ext cx="9080500" cy="546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7095" name="Text Box 7"/>
          <p:cNvSpPr txBox="1">
            <a:spLocks noChangeArrowheads="1"/>
          </p:cNvSpPr>
          <p:nvPr/>
        </p:nvSpPr>
        <p:spPr bwMode="auto">
          <a:xfrm>
            <a:off x="1627188" y="304800"/>
            <a:ext cx="533717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/>
              <a:t>Alright, one last time today…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FBF9D-00DC-4B84-B5EE-86753C1F8682}" type="slidenum">
              <a:rPr lang="en-US"/>
              <a:pPr/>
              <a:t>4</a:t>
            </a:fld>
            <a:endParaRPr lang="en-US"/>
          </a:p>
        </p:txBody>
      </p:sp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361950" y="2057400"/>
            <a:ext cx="8353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In a </a:t>
            </a:r>
            <a:r>
              <a:rPr lang="en-US" dirty="0">
                <a:solidFill>
                  <a:srgbClr val="006666"/>
                </a:solidFill>
              </a:rPr>
              <a:t>priority queue</a:t>
            </a:r>
            <a:r>
              <a:rPr lang="en-US" dirty="0"/>
              <a:t>, each item you </a:t>
            </a:r>
            <a:r>
              <a:rPr lang="en-US" dirty="0">
                <a:solidFill>
                  <a:srgbClr val="6600CC"/>
                </a:solidFill>
              </a:rPr>
              <a:t>insert</a:t>
            </a:r>
            <a:r>
              <a:rPr lang="en-US" dirty="0"/>
              <a:t> into the queue has a “</a:t>
            </a:r>
            <a:r>
              <a:rPr lang="en-US" dirty="0">
                <a:solidFill>
                  <a:srgbClr val="6600CC"/>
                </a:solidFill>
              </a:rPr>
              <a:t>priority rating</a:t>
            </a:r>
            <a:r>
              <a:rPr lang="en-US" dirty="0"/>
              <a:t>” indicating how important it is. </a:t>
            </a:r>
          </a:p>
        </p:txBody>
      </p:sp>
      <p:sp>
        <p:nvSpPr>
          <p:cNvPr id="764931" name="Text Box 3"/>
          <p:cNvSpPr txBox="1">
            <a:spLocks noChangeArrowheads="1"/>
          </p:cNvSpPr>
          <p:nvPr/>
        </p:nvSpPr>
        <p:spPr bwMode="auto">
          <a:xfrm>
            <a:off x="609600" y="3079750"/>
            <a:ext cx="81613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Any time you </a:t>
            </a:r>
            <a:r>
              <a:rPr lang="en-US">
                <a:solidFill>
                  <a:srgbClr val="6600CC"/>
                </a:solidFill>
              </a:rPr>
              <a:t>dequeue</a:t>
            </a:r>
            <a:r>
              <a:rPr lang="en-US"/>
              <a:t> an item from a priority queue, it always dequeues the item with the </a:t>
            </a:r>
            <a:r>
              <a:rPr lang="en-US">
                <a:solidFill>
                  <a:srgbClr val="6600CC"/>
                </a:solidFill>
              </a:rPr>
              <a:t>highest priority</a:t>
            </a:r>
            <a:r>
              <a:rPr lang="en-US"/>
              <a:t> (instead of just the first item inserted).</a:t>
            </a:r>
          </a:p>
        </p:txBody>
      </p:sp>
      <p:sp>
        <p:nvSpPr>
          <p:cNvPr id="7649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764933" name="Text Box 5"/>
          <p:cNvSpPr txBox="1">
            <a:spLocks noChangeArrowheads="1"/>
          </p:cNvSpPr>
          <p:nvPr/>
        </p:nvSpPr>
        <p:spPr bwMode="auto">
          <a:xfrm>
            <a:off x="304800" y="4664075"/>
            <a:ext cx="531495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Example</a:t>
            </a:r>
            <a:r>
              <a:rPr lang="en-US"/>
              <a:t>: If I have a queue of patients in the emergency room, I don’t just take the next patient in line, I take the one who has the most severe injuries.</a:t>
            </a:r>
          </a:p>
        </p:txBody>
      </p:sp>
      <p:pic>
        <p:nvPicPr>
          <p:cNvPr id="764934" name="Picture 6" descr="fn13xryy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0" y="5300663"/>
            <a:ext cx="742950" cy="13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4935" name="Picture 7" descr="edkdzgbf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538" y="5314950"/>
            <a:ext cx="785812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4936" name="Picture 8" descr="j030123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4492625"/>
            <a:ext cx="1312863" cy="129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4937" name="AutoShape 9"/>
          <p:cNvSpPr>
            <a:spLocks noChangeArrowheads="1"/>
          </p:cNvSpPr>
          <p:nvPr/>
        </p:nvSpPr>
        <p:spPr bwMode="auto">
          <a:xfrm>
            <a:off x="6477000" y="3200400"/>
            <a:ext cx="2057400" cy="1295400"/>
          </a:xfrm>
          <a:prstGeom prst="wedgeRoundRectCallout">
            <a:avLst>
              <a:gd name="adj1" fmla="val -59028"/>
              <a:gd name="adj2" fmla="val 70954"/>
              <a:gd name="adj3" fmla="val 16667"/>
            </a:avLst>
          </a:prstGeom>
          <a:solidFill>
            <a:srgbClr val="FFCC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Next patient please!</a:t>
            </a:r>
          </a:p>
        </p:txBody>
      </p:sp>
      <p:sp>
        <p:nvSpPr>
          <p:cNvPr id="764938" name="Text Box 10"/>
          <p:cNvSpPr txBox="1">
            <a:spLocks noChangeArrowheads="1"/>
          </p:cNvSpPr>
          <p:nvPr/>
        </p:nvSpPr>
        <p:spPr bwMode="auto">
          <a:xfrm>
            <a:off x="485775" y="1006475"/>
            <a:ext cx="8353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 </a:t>
            </a:r>
            <a:r>
              <a:rPr lang="en-US">
                <a:solidFill>
                  <a:srgbClr val="006666"/>
                </a:solidFill>
              </a:rPr>
              <a:t>priority queue</a:t>
            </a:r>
            <a:r>
              <a:rPr lang="en-US"/>
              <a:t> is a special type of queue that allows us to keep a prioritized list of items.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64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50509E-6 L -0.16354 -0.1718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649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77" y="-86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0" grpId="0" autoUpdateAnimBg="0"/>
      <p:bldP spid="764931" grpId="0" autoUpdateAnimBg="0"/>
      <p:bldP spid="764933" grpId="0"/>
      <p:bldP spid="76493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dirty="0"/>
              <a:t>Heapsort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175766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01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Heapsort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5850" y="1602363"/>
            <a:ext cx="5787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Errr</a:t>
            </a:r>
            <a:r>
              <a:rPr lang="en-US" sz="2400" dirty="0"/>
              <a:t>… Ok, maybe you shouldn’t. </a:t>
            </a:r>
            <a:r>
              <a:rPr lang="en-US" dirty="0"/>
              <a:t>Heapsort isn’t the most popular algorithm.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36359" y="3055519"/>
            <a:ext cx="5787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it’ll probably be on your exam, and I’ll feel hurt if you don’t listen.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3123" t="19200" r="23037" b="37760"/>
          <a:stretch/>
        </p:blipFill>
        <p:spPr>
          <a:xfrm>
            <a:off x="7552659" y="1279591"/>
            <a:ext cx="1298734" cy="13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15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32A69-F78C-46ED-B481-9C9E3A0B6734}" type="slidenum">
              <a:rPr lang="en-US"/>
              <a:pPr/>
              <a:t>42</a:t>
            </a:fld>
            <a:endParaRPr lang="en-US"/>
          </a:p>
        </p:txBody>
      </p:sp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70884"/>
            <a:ext cx="7772400" cy="1143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Heapsort</a:t>
            </a:r>
            <a:endParaRPr lang="en-US" dirty="0"/>
          </a:p>
        </p:txBody>
      </p:sp>
      <p:sp>
        <p:nvSpPr>
          <p:cNvPr id="787459" name="Text Box 3"/>
          <p:cNvSpPr txBox="1">
            <a:spLocks noChangeArrowheads="1"/>
          </p:cNvSpPr>
          <p:nvPr/>
        </p:nvSpPr>
        <p:spPr bwMode="auto">
          <a:xfrm>
            <a:off x="95250" y="636139"/>
            <a:ext cx="468153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Question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How can we use a </a:t>
            </a:r>
            <a:r>
              <a:rPr lang="en-US" dirty="0">
                <a:solidFill>
                  <a:srgbClr val="6600CC"/>
                </a:solidFill>
              </a:rPr>
              <a:t>heap </a:t>
            </a:r>
            <a:r>
              <a:rPr lang="en-US" dirty="0"/>
              <a:t>to </a:t>
            </a:r>
            <a:br>
              <a:rPr lang="en-US" dirty="0"/>
            </a:br>
            <a:r>
              <a:rPr lang="en-US" dirty="0"/>
              <a:t>sort a bunch of items?</a:t>
            </a:r>
          </a:p>
        </p:txBody>
      </p:sp>
      <p:grpSp>
        <p:nvGrpSpPr>
          <p:cNvPr id="787461" name="Group 5"/>
          <p:cNvGrpSpPr>
            <a:grpSpLocks/>
          </p:cNvGrpSpPr>
          <p:nvPr/>
        </p:nvGrpSpPr>
        <p:grpSpPr bwMode="auto">
          <a:xfrm>
            <a:off x="4876800" y="5345488"/>
            <a:ext cx="3429000" cy="457200"/>
            <a:chOff x="2880" y="3209"/>
            <a:chExt cx="2160" cy="288"/>
          </a:xfrm>
        </p:grpSpPr>
        <p:grpSp>
          <p:nvGrpSpPr>
            <p:cNvPr id="787462" name="Group 6"/>
            <p:cNvGrpSpPr>
              <a:grpSpLocks/>
            </p:cNvGrpSpPr>
            <p:nvPr/>
          </p:nvGrpSpPr>
          <p:grpSpPr bwMode="auto">
            <a:xfrm>
              <a:off x="2880" y="3216"/>
              <a:ext cx="2160" cy="240"/>
              <a:chOff x="2880" y="3216"/>
              <a:chExt cx="2160" cy="240"/>
            </a:xfrm>
          </p:grpSpPr>
          <p:sp>
            <p:nvSpPr>
              <p:cNvPr id="787463" name="Rectangle 7"/>
              <p:cNvSpPr>
                <a:spLocks noChangeArrowheads="1"/>
              </p:cNvSpPr>
              <p:nvPr/>
            </p:nvSpPr>
            <p:spPr bwMode="auto">
              <a:xfrm>
                <a:off x="2880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4" name="Rectangle 8"/>
              <p:cNvSpPr>
                <a:spLocks noChangeArrowheads="1"/>
              </p:cNvSpPr>
              <p:nvPr/>
            </p:nvSpPr>
            <p:spPr bwMode="auto">
              <a:xfrm>
                <a:off x="3312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5" name="Rectangle 9"/>
              <p:cNvSpPr>
                <a:spLocks noChangeArrowheads="1"/>
              </p:cNvSpPr>
              <p:nvPr/>
            </p:nvSpPr>
            <p:spPr bwMode="auto">
              <a:xfrm>
                <a:off x="3744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6" name="Rectangle 10"/>
              <p:cNvSpPr>
                <a:spLocks noChangeArrowheads="1"/>
              </p:cNvSpPr>
              <p:nvPr/>
            </p:nvSpPr>
            <p:spPr bwMode="auto">
              <a:xfrm>
                <a:off x="4176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7" name="Rectangle 11"/>
              <p:cNvSpPr>
                <a:spLocks noChangeArrowheads="1"/>
              </p:cNvSpPr>
              <p:nvPr/>
            </p:nvSpPr>
            <p:spPr bwMode="auto">
              <a:xfrm>
                <a:off x="4608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7468" name="Text Box 12"/>
            <p:cNvSpPr txBox="1">
              <a:spLocks noChangeArrowheads="1"/>
            </p:cNvSpPr>
            <p:nvPr/>
          </p:nvSpPr>
          <p:spPr bwMode="auto">
            <a:xfrm>
              <a:off x="3000" y="3209"/>
              <a:ext cx="19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7      3      9     1     5</a:t>
              </a:r>
            </a:p>
          </p:txBody>
        </p:sp>
      </p:grpSp>
      <p:grpSp>
        <p:nvGrpSpPr>
          <p:cNvPr id="787470" name="Group 14"/>
          <p:cNvGrpSpPr>
            <a:grpSpLocks/>
          </p:cNvGrpSpPr>
          <p:nvPr/>
        </p:nvGrpSpPr>
        <p:grpSpPr bwMode="auto">
          <a:xfrm>
            <a:off x="1142991" y="4305675"/>
            <a:ext cx="895351" cy="669925"/>
            <a:chOff x="528" y="2554"/>
            <a:chExt cx="564" cy="422"/>
          </a:xfrm>
        </p:grpSpPr>
        <p:grpSp>
          <p:nvGrpSpPr>
            <p:cNvPr id="787471" name="Group 15"/>
            <p:cNvGrpSpPr>
              <a:grpSpLocks/>
            </p:cNvGrpSpPr>
            <p:nvPr/>
          </p:nvGrpSpPr>
          <p:grpSpPr bwMode="auto">
            <a:xfrm>
              <a:off x="528" y="2592"/>
              <a:ext cx="564" cy="384"/>
              <a:chOff x="576" y="2400"/>
              <a:chExt cx="564" cy="384"/>
            </a:xfrm>
          </p:grpSpPr>
          <p:sp>
            <p:nvSpPr>
              <p:cNvPr id="787472" name="Rectangle 16"/>
              <p:cNvSpPr>
                <a:spLocks noChangeArrowheads="1"/>
              </p:cNvSpPr>
              <p:nvPr/>
            </p:nvSpPr>
            <p:spPr bwMode="auto">
              <a:xfrm>
                <a:off x="576" y="2400"/>
                <a:ext cx="564" cy="384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73" name="Rectangle 17"/>
              <p:cNvSpPr>
                <a:spLocks noChangeArrowheads="1"/>
              </p:cNvSpPr>
              <p:nvPr/>
            </p:nvSpPr>
            <p:spPr bwMode="auto">
              <a:xfrm>
                <a:off x="603" y="2592"/>
                <a:ext cx="240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74" name="Rectangle 18"/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240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7475" name="Text Box 19"/>
            <p:cNvSpPr txBox="1">
              <a:spLocks noChangeArrowheads="1"/>
            </p:cNvSpPr>
            <p:nvPr/>
          </p:nvSpPr>
          <p:spPr bwMode="auto">
            <a:xfrm>
              <a:off x="702" y="2554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7</a:t>
              </a:r>
            </a:p>
          </p:txBody>
        </p:sp>
      </p:grpSp>
      <p:grpSp>
        <p:nvGrpSpPr>
          <p:cNvPr id="787477" name="Group 21"/>
          <p:cNvGrpSpPr>
            <a:grpSpLocks/>
          </p:cNvGrpSpPr>
          <p:nvPr/>
        </p:nvGrpSpPr>
        <p:grpSpPr bwMode="auto">
          <a:xfrm>
            <a:off x="609600" y="4300913"/>
            <a:ext cx="1428750" cy="1508125"/>
            <a:chOff x="288" y="2650"/>
            <a:chExt cx="900" cy="950"/>
          </a:xfrm>
        </p:grpSpPr>
        <p:grpSp>
          <p:nvGrpSpPr>
            <p:cNvPr id="787478" name="Group 22"/>
            <p:cNvGrpSpPr>
              <a:grpSpLocks/>
            </p:cNvGrpSpPr>
            <p:nvPr/>
          </p:nvGrpSpPr>
          <p:grpSpPr bwMode="auto">
            <a:xfrm>
              <a:off x="624" y="2650"/>
              <a:ext cx="564" cy="422"/>
              <a:chOff x="528" y="2554"/>
              <a:chExt cx="564" cy="422"/>
            </a:xfrm>
          </p:grpSpPr>
          <p:grpSp>
            <p:nvGrpSpPr>
              <p:cNvPr id="787479" name="Group 23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480" name="Group 24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481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82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83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484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787485" name="Text Box 29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29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grpSp>
          <p:nvGrpSpPr>
            <p:cNvPr id="787486" name="Group 30"/>
            <p:cNvGrpSpPr>
              <a:grpSpLocks/>
            </p:cNvGrpSpPr>
            <p:nvPr/>
          </p:nvGrpSpPr>
          <p:grpSpPr bwMode="auto">
            <a:xfrm>
              <a:off x="288" y="3178"/>
              <a:ext cx="564" cy="422"/>
              <a:chOff x="528" y="2554"/>
              <a:chExt cx="564" cy="422"/>
            </a:xfrm>
          </p:grpSpPr>
          <p:grpSp>
            <p:nvGrpSpPr>
              <p:cNvPr id="787487" name="Group 31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488" name="Group 32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489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90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91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492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493" name="Text Box 37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grpSp>
          <p:nvGrpSpPr>
            <p:cNvPr id="787494" name="Group 38"/>
            <p:cNvGrpSpPr>
              <a:grpSpLocks/>
            </p:cNvGrpSpPr>
            <p:nvPr/>
          </p:nvGrpSpPr>
          <p:grpSpPr bwMode="auto">
            <a:xfrm>
              <a:off x="576" y="2895"/>
              <a:ext cx="312" cy="321"/>
              <a:chOff x="480" y="2799"/>
              <a:chExt cx="312" cy="321"/>
            </a:xfrm>
          </p:grpSpPr>
          <p:sp>
            <p:nvSpPr>
              <p:cNvPr id="787495" name="Line 39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96" name="Rectangle 40"/>
              <p:cNvSpPr>
                <a:spLocks noChangeArrowheads="1"/>
              </p:cNvSpPr>
              <p:nvPr/>
            </p:nvSpPr>
            <p:spPr bwMode="auto">
              <a:xfrm>
                <a:off x="556" y="2799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87497" name="Group 41"/>
          <p:cNvGrpSpPr>
            <a:grpSpLocks/>
          </p:cNvGrpSpPr>
          <p:nvPr/>
        </p:nvGrpSpPr>
        <p:grpSpPr bwMode="auto">
          <a:xfrm>
            <a:off x="609600" y="4310438"/>
            <a:ext cx="1941513" cy="1508125"/>
            <a:chOff x="1116" y="3034"/>
            <a:chExt cx="1223" cy="950"/>
          </a:xfrm>
        </p:grpSpPr>
        <p:grpSp>
          <p:nvGrpSpPr>
            <p:cNvPr id="787498" name="Group 42"/>
            <p:cNvGrpSpPr>
              <a:grpSpLocks/>
            </p:cNvGrpSpPr>
            <p:nvPr/>
          </p:nvGrpSpPr>
          <p:grpSpPr bwMode="auto">
            <a:xfrm>
              <a:off x="1452" y="3034"/>
              <a:ext cx="564" cy="422"/>
              <a:chOff x="528" y="2554"/>
              <a:chExt cx="564" cy="422"/>
            </a:xfrm>
          </p:grpSpPr>
          <p:grpSp>
            <p:nvGrpSpPr>
              <p:cNvPr id="787499" name="Group 43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00" name="Group 44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01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02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03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04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9</a:t>
                  </a:r>
                </a:p>
              </p:txBody>
            </p:sp>
          </p:grpSp>
          <p:sp>
            <p:nvSpPr>
              <p:cNvPr id="787505" name="Text Box 49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787506" name="Group 50"/>
            <p:cNvGrpSpPr>
              <a:grpSpLocks/>
            </p:cNvGrpSpPr>
            <p:nvPr/>
          </p:nvGrpSpPr>
          <p:grpSpPr bwMode="auto">
            <a:xfrm>
              <a:off x="1116" y="3562"/>
              <a:ext cx="564" cy="422"/>
              <a:chOff x="528" y="2554"/>
              <a:chExt cx="564" cy="422"/>
            </a:xfrm>
          </p:grpSpPr>
          <p:grpSp>
            <p:nvGrpSpPr>
              <p:cNvPr id="787507" name="Group 51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08" name="Group 52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09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10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11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12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513" name="Text Box 57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grpSp>
          <p:nvGrpSpPr>
            <p:cNvPr id="787514" name="Group 58"/>
            <p:cNvGrpSpPr>
              <a:grpSpLocks/>
            </p:cNvGrpSpPr>
            <p:nvPr/>
          </p:nvGrpSpPr>
          <p:grpSpPr bwMode="auto">
            <a:xfrm>
              <a:off x="1404" y="3271"/>
              <a:ext cx="312" cy="329"/>
              <a:chOff x="480" y="2791"/>
              <a:chExt cx="312" cy="329"/>
            </a:xfrm>
          </p:grpSpPr>
          <p:sp>
            <p:nvSpPr>
              <p:cNvPr id="787515" name="Line 59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516" name="Rectangle 60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7518" name="Group 62"/>
            <p:cNvGrpSpPr>
              <a:grpSpLocks/>
            </p:cNvGrpSpPr>
            <p:nvPr/>
          </p:nvGrpSpPr>
          <p:grpSpPr bwMode="auto">
            <a:xfrm>
              <a:off x="1775" y="3559"/>
              <a:ext cx="564" cy="422"/>
              <a:chOff x="528" y="2554"/>
              <a:chExt cx="564" cy="422"/>
            </a:xfrm>
          </p:grpSpPr>
          <p:grpSp>
            <p:nvGrpSpPr>
              <p:cNvPr id="787519" name="Group 63"/>
              <p:cNvGrpSpPr>
                <a:grpSpLocks/>
              </p:cNvGrpSpPr>
              <p:nvPr/>
            </p:nvGrpSpPr>
            <p:grpSpPr bwMode="auto">
              <a:xfrm>
                <a:off x="528" y="2592"/>
                <a:ext cx="564" cy="384"/>
                <a:chOff x="576" y="2400"/>
                <a:chExt cx="564" cy="384"/>
              </a:xfrm>
            </p:grpSpPr>
            <p:sp>
              <p:nvSpPr>
                <p:cNvPr id="787520" name="Rectangle 64"/>
                <p:cNvSpPr>
                  <a:spLocks noChangeArrowheads="1"/>
                </p:cNvSpPr>
                <p:nvPr/>
              </p:nvSpPr>
              <p:spPr bwMode="auto">
                <a:xfrm>
                  <a:off x="576" y="2400"/>
                  <a:ext cx="564" cy="384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7521" name="Rectangle 65"/>
                <p:cNvSpPr>
                  <a:spLocks noChangeArrowheads="1"/>
                </p:cNvSpPr>
                <p:nvPr/>
              </p:nvSpPr>
              <p:spPr bwMode="auto">
                <a:xfrm>
                  <a:off x="603" y="2592"/>
                  <a:ext cx="240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7522" name="Rectangle 66"/>
                <p:cNvSpPr>
                  <a:spLocks noChangeArrowheads="1"/>
                </p:cNvSpPr>
                <p:nvPr/>
              </p:nvSpPr>
              <p:spPr bwMode="auto">
                <a:xfrm>
                  <a:off x="864" y="2592"/>
                  <a:ext cx="240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87523" name="Text Box 67"/>
              <p:cNvSpPr txBox="1">
                <a:spLocks noChangeArrowheads="1"/>
              </p:cNvSpPr>
              <p:nvPr/>
            </p:nvSpPr>
            <p:spPr bwMode="auto">
              <a:xfrm>
                <a:off x="702" y="2554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7</a:t>
                </a:r>
              </a:p>
            </p:txBody>
          </p:sp>
        </p:grpSp>
        <p:sp>
          <p:nvSpPr>
            <p:cNvPr id="787525" name="Line 69"/>
            <p:cNvSpPr>
              <a:spLocks noChangeShapeType="1"/>
            </p:cNvSpPr>
            <p:nvPr/>
          </p:nvSpPr>
          <p:spPr bwMode="auto">
            <a:xfrm>
              <a:off x="1872" y="3375"/>
              <a:ext cx="96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7526" name="Group 70"/>
          <p:cNvGrpSpPr>
            <a:grpSpLocks/>
          </p:cNvGrpSpPr>
          <p:nvPr/>
        </p:nvGrpSpPr>
        <p:grpSpPr bwMode="auto">
          <a:xfrm>
            <a:off x="152400" y="4321550"/>
            <a:ext cx="2398713" cy="2243138"/>
            <a:chOff x="1200" y="2880"/>
            <a:chExt cx="1511" cy="1413"/>
          </a:xfrm>
        </p:grpSpPr>
        <p:grpSp>
          <p:nvGrpSpPr>
            <p:cNvPr id="787527" name="Group 71"/>
            <p:cNvGrpSpPr>
              <a:grpSpLocks/>
            </p:cNvGrpSpPr>
            <p:nvPr/>
          </p:nvGrpSpPr>
          <p:grpSpPr bwMode="auto">
            <a:xfrm>
              <a:off x="1824" y="2880"/>
              <a:ext cx="564" cy="422"/>
              <a:chOff x="528" y="2554"/>
              <a:chExt cx="564" cy="422"/>
            </a:xfrm>
          </p:grpSpPr>
          <p:grpSp>
            <p:nvGrpSpPr>
              <p:cNvPr id="787528" name="Group 72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29" name="Group 73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30" name="Rectangle 74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31" name="Rectangle 75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32" name="Rectangle 7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33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9</a:t>
                  </a:r>
                </a:p>
              </p:txBody>
            </p:sp>
          </p:grpSp>
          <p:sp>
            <p:nvSpPr>
              <p:cNvPr id="787534" name="Text Box 78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787535" name="Group 79"/>
            <p:cNvGrpSpPr>
              <a:grpSpLocks/>
            </p:cNvGrpSpPr>
            <p:nvPr/>
          </p:nvGrpSpPr>
          <p:grpSpPr bwMode="auto">
            <a:xfrm>
              <a:off x="1488" y="3408"/>
              <a:ext cx="564" cy="422"/>
              <a:chOff x="528" y="2554"/>
              <a:chExt cx="564" cy="422"/>
            </a:xfrm>
          </p:grpSpPr>
          <p:grpSp>
            <p:nvGrpSpPr>
              <p:cNvPr id="787536" name="Group 80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37" name="Group 81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38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39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40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41" name="Text Box 85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542" name="Text Box 86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36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rgbClr val="FFFFCC"/>
                    </a:solidFill>
                  </a:rPr>
                  <a:t>     </a:t>
                </a:r>
              </a:p>
            </p:txBody>
          </p:sp>
        </p:grpSp>
        <p:grpSp>
          <p:nvGrpSpPr>
            <p:cNvPr id="787543" name="Group 87"/>
            <p:cNvGrpSpPr>
              <a:grpSpLocks/>
            </p:cNvGrpSpPr>
            <p:nvPr/>
          </p:nvGrpSpPr>
          <p:grpSpPr bwMode="auto">
            <a:xfrm>
              <a:off x="1776" y="3117"/>
              <a:ext cx="312" cy="329"/>
              <a:chOff x="480" y="2791"/>
              <a:chExt cx="312" cy="329"/>
            </a:xfrm>
          </p:grpSpPr>
          <p:sp>
            <p:nvSpPr>
              <p:cNvPr id="787544" name="Line 88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545" name="Rectangle 89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7546" name="Group 90"/>
            <p:cNvGrpSpPr>
              <a:grpSpLocks/>
            </p:cNvGrpSpPr>
            <p:nvPr/>
          </p:nvGrpSpPr>
          <p:grpSpPr bwMode="auto">
            <a:xfrm>
              <a:off x="2147" y="3405"/>
              <a:ext cx="564" cy="422"/>
              <a:chOff x="528" y="2554"/>
              <a:chExt cx="564" cy="422"/>
            </a:xfrm>
          </p:grpSpPr>
          <p:grpSp>
            <p:nvGrpSpPr>
              <p:cNvPr id="787547" name="Group 91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48" name="Group 92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49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50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51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52" name="Text Box 96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787553" name="Text Box 97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554" name="Line 98"/>
            <p:cNvSpPr>
              <a:spLocks noChangeShapeType="1"/>
            </p:cNvSpPr>
            <p:nvPr/>
          </p:nvSpPr>
          <p:spPr bwMode="auto">
            <a:xfrm>
              <a:off x="2244" y="3221"/>
              <a:ext cx="96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555" name="Group 99"/>
            <p:cNvGrpSpPr>
              <a:grpSpLocks/>
            </p:cNvGrpSpPr>
            <p:nvPr/>
          </p:nvGrpSpPr>
          <p:grpSpPr bwMode="auto">
            <a:xfrm>
              <a:off x="1200" y="3871"/>
              <a:ext cx="564" cy="422"/>
              <a:chOff x="528" y="2554"/>
              <a:chExt cx="564" cy="422"/>
            </a:xfrm>
          </p:grpSpPr>
          <p:grpSp>
            <p:nvGrpSpPr>
              <p:cNvPr id="787556" name="Group 100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57" name="Group 101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58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59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60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61" name="Text Box 105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0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1</a:t>
                  </a:r>
                </a:p>
              </p:txBody>
            </p:sp>
          </p:grpSp>
          <p:sp>
            <p:nvSpPr>
              <p:cNvPr id="787562" name="Text Box 106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563" name="Line 107"/>
            <p:cNvSpPr>
              <a:spLocks noChangeShapeType="1"/>
            </p:cNvSpPr>
            <p:nvPr/>
          </p:nvSpPr>
          <p:spPr bwMode="auto">
            <a:xfrm flipH="1">
              <a:off x="1515" y="3724"/>
              <a:ext cx="9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7564" name="Group 108"/>
          <p:cNvGrpSpPr>
            <a:grpSpLocks/>
          </p:cNvGrpSpPr>
          <p:nvPr/>
        </p:nvGrpSpPr>
        <p:grpSpPr bwMode="auto">
          <a:xfrm>
            <a:off x="152400" y="4313801"/>
            <a:ext cx="2398713" cy="2243138"/>
            <a:chOff x="1440" y="2784"/>
            <a:chExt cx="1511" cy="1413"/>
          </a:xfrm>
        </p:grpSpPr>
        <p:grpSp>
          <p:nvGrpSpPr>
            <p:cNvPr id="787565" name="Group 109"/>
            <p:cNvGrpSpPr>
              <a:grpSpLocks/>
            </p:cNvGrpSpPr>
            <p:nvPr/>
          </p:nvGrpSpPr>
          <p:grpSpPr bwMode="auto">
            <a:xfrm>
              <a:off x="2064" y="2784"/>
              <a:ext cx="564" cy="422"/>
              <a:chOff x="528" y="2554"/>
              <a:chExt cx="564" cy="422"/>
            </a:xfrm>
          </p:grpSpPr>
          <p:grpSp>
            <p:nvGrpSpPr>
              <p:cNvPr id="787566" name="Group 110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67" name="Group 111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68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69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70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71" name="Text Box 115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dirty="0"/>
                    <a:t>9</a:t>
                  </a:r>
                </a:p>
              </p:txBody>
            </p:sp>
          </p:grpSp>
          <p:sp>
            <p:nvSpPr>
              <p:cNvPr id="787572" name="Text Box 116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787573" name="Group 117"/>
            <p:cNvGrpSpPr>
              <a:grpSpLocks/>
            </p:cNvGrpSpPr>
            <p:nvPr/>
          </p:nvGrpSpPr>
          <p:grpSpPr bwMode="auto">
            <a:xfrm>
              <a:off x="1728" y="3312"/>
              <a:ext cx="564" cy="422"/>
              <a:chOff x="528" y="2554"/>
              <a:chExt cx="564" cy="422"/>
            </a:xfrm>
          </p:grpSpPr>
          <p:grpSp>
            <p:nvGrpSpPr>
              <p:cNvPr id="787574" name="Group 118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75" name="Group 119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76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77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78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79" name="Text Box 123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5</a:t>
                  </a:r>
                </a:p>
              </p:txBody>
            </p:sp>
          </p:grpSp>
          <p:sp>
            <p:nvSpPr>
              <p:cNvPr id="787580" name="Text Box 124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410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     </a:t>
                </a:r>
              </a:p>
            </p:txBody>
          </p:sp>
        </p:grpSp>
        <p:grpSp>
          <p:nvGrpSpPr>
            <p:cNvPr id="787581" name="Group 125"/>
            <p:cNvGrpSpPr>
              <a:grpSpLocks/>
            </p:cNvGrpSpPr>
            <p:nvPr/>
          </p:nvGrpSpPr>
          <p:grpSpPr bwMode="auto">
            <a:xfrm>
              <a:off x="2016" y="3021"/>
              <a:ext cx="312" cy="329"/>
              <a:chOff x="480" y="2791"/>
              <a:chExt cx="312" cy="329"/>
            </a:xfrm>
          </p:grpSpPr>
          <p:sp>
            <p:nvSpPr>
              <p:cNvPr id="787582" name="Line 126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583" name="Rectangle 127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7584" name="Group 128"/>
            <p:cNvGrpSpPr>
              <a:grpSpLocks/>
            </p:cNvGrpSpPr>
            <p:nvPr/>
          </p:nvGrpSpPr>
          <p:grpSpPr bwMode="auto">
            <a:xfrm>
              <a:off x="2387" y="3309"/>
              <a:ext cx="564" cy="422"/>
              <a:chOff x="528" y="2554"/>
              <a:chExt cx="564" cy="422"/>
            </a:xfrm>
          </p:grpSpPr>
          <p:grpSp>
            <p:nvGrpSpPr>
              <p:cNvPr id="787585" name="Group 129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86" name="Group 130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87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88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89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90" name="Text Box 134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787591" name="Text Box 135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592" name="Line 136"/>
            <p:cNvSpPr>
              <a:spLocks noChangeShapeType="1"/>
            </p:cNvSpPr>
            <p:nvPr/>
          </p:nvSpPr>
          <p:spPr bwMode="auto">
            <a:xfrm>
              <a:off x="2484" y="3125"/>
              <a:ext cx="96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593" name="Group 137"/>
            <p:cNvGrpSpPr>
              <a:grpSpLocks/>
            </p:cNvGrpSpPr>
            <p:nvPr/>
          </p:nvGrpSpPr>
          <p:grpSpPr bwMode="auto">
            <a:xfrm>
              <a:off x="1440" y="3775"/>
              <a:ext cx="564" cy="422"/>
              <a:chOff x="528" y="2554"/>
              <a:chExt cx="564" cy="422"/>
            </a:xfrm>
          </p:grpSpPr>
          <p:grpSp>
            <p:nvGrpSpPr>
              <p:cNvPr id="787594" name="Group 138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95" name="Group 139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96" name="Rectangle 140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97" name="Rectangle 141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98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99" name="Text Box 143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0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1</a:t>
                  </a:r>
                </a:p>
              </p:txBody>
            </p:sp>
          </p:grpSp>
          <p:sp>
            <p:nvSpPr>
              <p:cNvPr id="787600" name="Text Box 144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601" name="Line 145"/>
            <p:cNvSpPr>
              <a:spLocks noChangeShapeType="1"/>
            </p:cNvSpPr>
            <p:nvPr/>
          </p:nvSpPr>
          <p:spPr bwMode="auto">
            <a:xfrm flipH="1">
              <a:off x="1755" y="3628"/>
              <a:ext cx="9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602" name="Group 146"/>
            <p:cNvGrpSpPr>
              <a:grpSpLocks/>
            </p:cNvGrpSpPr>
            <p:nvPr/>
          </p:nvGrpSpPr>
          <p:grpSpPr bwMode="auto">
            <a:xfrm>
              <a:off x="2076" y="3775"/>
              <a:ext cx="564" cy="422"/>
              <a:chOff x="528" y="2554"/>
              <a:chExt cx="564" cy="422"/>
            </a:xfrm>
          </p:grpSpPr>
          <p:grpSp>
            <p:nvGrpSpPr>
              <p:cNvPr id="787603" name="Group 147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604" name="Group 148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60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60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60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608" name="Text Box 152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609" name="Text Box 153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610" name="Line 154"/>
            <p:cNvSpPr>
              <a:spLocks noChangeShapeType="1"/>
            </p:cNvSpPr>
            <p:nvPr/>
          </p:nvSpPr>
          <p:spPr bwMode="auto">
            <a:xfrm>
              <a:off x="2141" y="3611"/>
              <a:ext cx="39" cy="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6" name="Group 6"/>
          <p:cNvGrpSpPr>
            <a:grpSpLocks/>
          </p:cNvGrpSpPr>
          <p:nvPr/>
        </p:nvGrpSpPr>
        <p:grpSpPr bwMode="auto">
          <a:xfrm>
            <a:off x="4876800" y="5353237"/>
            <a:ext cx="3429000" cy="381000"/>
            <a:chOff x="2880" y="3216"/>
            <a:chExt cx="2160" cy="240"/>
          </a:xfrm>
          <a:solidFill>
            <a:srgbClr val="CCFFFF">
              <a:alpha val="89804"/>
            </a:srgbClr>
          </a:solidFill>
        </p:grpSpPr>
        <p:sp>
          <p:nvSpPr>
            <p:cNvPr id="288" name="Rectangle 7"/>
            <p:cNvSpPr>
              <a:spLocks noChangeArrowheads="1"/>
            </p:cNvSpPr>
            <p:nvPr/>
          </p:nvSpPr>
          <p:spPr bwMode="auto">
            <a:xfrm>
              <a:off x="2880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9" name="Rectangle 8"/>
            <p:cNvSpPr>
              <a:spLocks noChangeArrowheads="1"/>
            </p:cNvSpPr>
            <p:nvPr/>
          </p:nvSpPr>
          <p:spPr bwMode="auto">
            <a:xfrm>
              <a:off x="3312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0" name="Rectangle 9"/>
            <p:cNvSpPr>
              <a:spLocks noChangeArrowheads="1"/>
            </p:cNvSpPr>
            <p:nvPr/>
          </p:nvSpPr>
          <p:spPr bwMode="auto">
            <a:xfrm>
              <a:off x="3744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1" name="Rectangle 10"/>
            <p:cNvSpPr>
              <a:spLocks noChangeArrowheads="1"/>
            </p:cNvSpPr>
            <p:nvPr/>
          </p:nvSpPr>
          <p:spPr bwMode="auto">
            <a:xfrm>
              <a:off x="4176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2" name="Rectangle 11"/>
            <p:cNvSpPr>
              <a:spLocks noChangeArrowheads="1"/>
            </p:cNvSpPr>
            <p:nvPr/>
          </p:nvSpPr>
          <p:spPr bwMode="auto">
            <a:xfrm>
              <a:off x="4608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787738" name="Text Box 282"/>
          <p:cNvSpPr txBox="1">
            <a:spLocks noChangeArrowheads="1"/>
          </p:cNvSpPr>
          <p:nvPr/>
        </p:nvSpPr>
        <p:spPr bwMode="auto">
          <a:xfrm>
            <a:off x="4695302" y="636139"/>
            <a:ext cx="44386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Answer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Here’s a “naïve” </a:t>
            </a:r>
            <a:br>
              <a:rPr lang="en-US" dirty="0"/>
            </a:br>
            <a:r>
              <a:rPr lang="en-US" dirty="0"/>
              <a:t>way to do it…</a:t>
            </a:r>
          </a:p>
        </p:txBody>
      </p:sp>
      <p:sp>
        <p:nvSpPr>
          <p:cNvPr id="293" name="Line 177"/>
          <p:cNvSpPr>
            <a:spLocks noChangeShapeType="1"/>
          </p:cNvSpPr>
          <p:nvPr/>
        </p:nvSpPr>
        <p:spPr bwMode="auto">
          <a:xfrm>
            <a:off x="752055" y="287737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4" name="Line 177"/>
          <p:cNvSpPr>
            <a:spLocks noChangeShapeType="1"/>
          </p:cNvSpPr>
          <p:nvPr/>
        </p:nvSpPr>
        <p:spPr bwMode="auto">
          <a:xfrm>
            <a:off x="772418" y="321575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5" name="Line 177"/>
          <p:cNvSpPr>
            <a:spLocks noChangeShapeType="1"/>
          </p:cNvSpPr>
          <p:nvPr/>
        </p:nvSpPr>
        <p:spPr bwMode="auto">
          <a:xfrm>
            <a:off x="1229836" y="359288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416804" y="432381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8881" y="4217552"/>
            <a:ext cx="2409144" cy="2347307"/>
            <a:chOff x="2668204" y="4633913"/>
            <a:chExt cx="2409144" cy="2347307"/>
          </a:xfrm>
        </p:grpSpPr>
        <p:sp>
          <p:nvSpPr>
            <p:cNvPr id="3" name="Rectangle 2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297" name="Group 108"/>
            <p:cNvGrpSpPr>
              <a:grpSpLocks/>
            </p:cNvGrpSpPr>
            <p:nvPr/>
          </p:nvGrpSpPr>
          <p:grpSpPr bwMode="auto">
            <a:xfrm>
              <a:off x="2668204" y="4738082"/>
              <a:ext cx="2398713" cy="2243138"/>
              <a:chOff x="1440" y="2784"/>
              <a:chExt cx="1511" cy="1413"/>
            </a:xfrm>
          </p:grpSpPr>
          <p:grpSp>
            <p:nvGrpSpPr>
              <p:cNvPr id="298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337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39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41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2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3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40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7</a:t>
                    </a:r>
                  </a:p>
                </p:txBody>
              </p:sp>
            </p:grpSp>
            <p:sp>
              <p:nvSpPr>
                <p:cNvPr id="338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grpSp>
            <p:nvGrpSpPr>
              <p:cNvPr id="299" name="Group 117"/>
              <p:cNvGrpSpPr>
                <a:grpSpLocks/>
              </p:cNvGrpSpPr>
              <p:nvPr/>
            </p:nvGrpSpPr>
            <p:grpSpPr bwMode="auto">
              <a:xfrm>
                <a:off x="1728" y="3312"/>
                <a:ext cx="564" cy="422"/>
                <a:chOff x="528" y="2554"/>
                <a:chExt cx="564" cy="422"/>
              </a:xfrm>
            </p:grpSpPr>
            <p:grpSp>
              <p:nvGrpSpPr>
                <p:cNvPr id="330" name="Group 11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32" name="Group 11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34" name="Rectangle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5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6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3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331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410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     </a:t>
                  </a:r>
                </a:p>
              </p:txBody>
            </p:sp>
          </p:grpSp>
          <p:grpSp>
            <p:nvGrpSpPr>
              <p:cNvPr id="300" name="Group 125"/>
              <p:cNvGrpSpPr>
                <a:grpSpLocks/>
              </p:cNvGrpSpPr>
              <p:nvPr/>
            </p:nvGrpSpPr>
            <p:grpSpPr bwMode="auto">
              <a:xfrm>
                <a:off x="2016" y="3021"/>
                <a:ext cx="312" cy="329"/>
                <a:chOff x="480" y="2791"/>
                <a:chExt cx="312" cy="329"/>
              </a:xfrm>
            </p:grpSpPr>
            <p:sp>
              <p:nvSpPr>
                <p:cNvPr id="328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480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9" name="Rectangle 127"/>
                <p:cNvSpPr>
                  <a:spLocks noChangeArrowheads="1"/>
                </p:cNvSpPr>
                <p:nvPr/>
              </p:nvSpPr>
              <p:spPr bwMode="auto">
                <a:xfrm>
                  <a:off x="556" y="2791"/>
                  <a:ext cx="236" cy="11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01" name="Group 128"/>
              <p:cNvGrpSpPr>
                <a:grpSpLocks/>
              </p:cNvGrpSpPr>
              <p:nvPr/>
            </p:nvGrpSpPr>
            <p:grpSpPr bwMode="auto">
              <a:xfrm>
                <a:off x="2387" y="3309"/>
                <a:ext cx="564" cy="422"/>
                <a:chOff x="528" y="2554"/>
                <a:chExt cx="564" cy="422"/>
              </a:xfrm>
            </p:grpSpPr>
            <p:grpSp>
              <p:nvGrpSpPr>
                <p:cNvPr id="321" name="Group 129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23" name="Group 130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25" name="Rectangle 1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6" name="Rectangle 1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7" name="Rectangle 1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24" name="Text Box 1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3</a:t>
                    </a:r>
                  </a:p>
                </p:txBody>
              </p:sp>
            </p:grpSp>
            <p:sp>
              <p:nvSpPr>
                <p:cNvPr id="322" name="Text Box 135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16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400" b="1" dirty="0">
                    <a:solidFill>
                      <a:srgbClr val="FFFFCC"/>
                    </a:solidFill>
                  </a:endParaRPr>
                </a:p>
              </p:txBody>
            </p:sp>
          </p:grpSp>
          <p:sp>
            <p:nvSpPr>
              <p:cNvPr id="302" name="Line 136"/>
              <p:cNvSpPr>
                <a:spLocks noChangeShapeType="1"/>
              </p:cNvSpPr>
              <p:nvPr/>
            </p:nvSpPr>
            <p:spPr bwMode="auto">
              <a:xfrm>
                <a:off x="2484" y="3125"/>
                <a:ext cx="96" cy="22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03" name="Group 137"/>
              <p:cNvGrpSpPr>
                <a:grpSpLocks/>
              </p:cNvGrpSpPr>
              <p:nvPr/>
            </p:nvGrpSpPr>
            <p:grpSpPr bwMode="auto">
              <a:xfrm>
                <a:off x="1440" y="3775"/>
                <a:ext cx="564" cy="422"/>
                <a:chOff x="528" y="2554"/>
                <a:chExt cx="564" cy="422"/>
              </a:xfrm>
            </p:grpSpPr>
            <p:grpSp>
              <p:nvGrpSpPr>
                <p:cNvPr id="314" name="Group 13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16" name="Group 13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18" name="Rectangle 14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9" name="Rectangle 14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0" name="Rectangle 1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17" name="Text Box 1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1</a:t>
                    </a:r>
                  </a:p>
                </p:txBody>
              </p:sp>
            </p:grpSp>
            <p:sp>
              <p:nvSpPr>
                <p:cNvPr id="315" name="Text Box 14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16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400" b="1" dirty="0">
                    <a:solidFill>
                      <a:srgbClr val="FFFFCC"/>
                    </a:solidFill>
                  </a:endParaRPr>
                </a:p>
              </p:txBody>
            </p:sp>
          </p:grpSp>
          <p:sp>
            <p:nvSpPr>
              <p:cNvPr id="304" name="Line 145"/>
              <p:cNvSpPr>
                <a:spLocks noChangeShapeType="1"/>
              </p:cNvSpPr>
              <p:nvPr/>
            </p:nvSpPr>
            <p:spPr bwMode="auto">
              <a:xfrm flipH="1">
                <a:off x="1755" y="3628"/>
                <a:ext cx="96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346" name="Line 177"/>
          <p:cNvSpPr>
            <a:spLocks noChangeShapeType="1"/>
          </p:cNvSpPr>
          <p:nvPr/>
        </p:nvSpPr>
        <p:spPr bwMode="auto">
          <a:xfrm>
            <a:off x="1237014" y="3976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7" name="Line 177"/>
          <p:cNvSpPr>
            <a:spLocks noChangeShapeType="1"/>
          </p:cNvSpPr>
          <p:nvPr/>
        </p:nvSpPr>
        <p:spPr bwMode="auto">
          <a:xfrm>
            <a:off x="1209949" y="360016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408436" y="432549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7</a:t>
            </a:r>
          </a:p>
        </p:txBody>
      </p:sp>
      <p:grpSp>
        <p:nvGrpSpPr>
          <p:cNvPr id="349" name="Group 348"/>
          <p:cNvGrpSpPr/>
          <p:nvPr/>
        </p:nvGrpSpPr>
        <p:grpSpPr>
          <a:xfrm>
            <a:off x="142352" y="4220832"/>
            <a:ext cx="2399096" cy="2347307"/>
            <a:chOff x="2678252" y="4633913"/>
            <a:chExt cx="2399096" cy="2347307"/>
          </a:xfrm>
        </p:grpSpPr>
        <p:sp>
          <p:nvSpPr>
            <p:cNvPr id="350" name="Rectangle 349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351" name="Group 108"/>
            <p:cNvGrpSpPr>
              <a:grpSpLocks/>
            </p:cNvGrpSpPr>
            <p:nvPr/>
          </p:nvGrpSpPr>
          <p:grpSpPr bwMode="auto">
            <a:xfrm>
              <a:off x="2687254" y="4738081"/>
              <a:ext cx="2379663" cy="2232025"/>
              <a:chOff x="1452" y="2784"/>
              <a:chExt cx="1499" cy="1406"/>
            </a:xfrm>
          </p:grpSpPr>
          <p:grpSp>
            <p:nvGrpSpPr>
              <p:cNvPr id="352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383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85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87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8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9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86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5</a:t>
                    </a:r>
                  </a:p>
                </p:txBody>
              </p:sp>
            </p:grpSp>
            <p:sp>
              <p:nvSpPr>
                <p:cNvPr id="384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grpSp>
            <p:nvGrpSpPr>
              <p:cNvPr id="353" name="Group 117"/>
              <p:cNvGrpSpPr>
                <a:grpSpLocks/>
              </p:cNvGrpSpPr>
              <p:nvPr/>
            </p:nvGrpSpPr>
            <p:grpSpPr bwMode="auto">
              <a:xfrm>
                <a:off x="1728" y="3312"/>
                <a:ext cx="564" cy="422"/>
                <a:chOff x="528" y="2554"/>
                <a:chExt cx="564" cy="422"/>
              </a:xfrm>
            </p:grpSpPr>
            <p:grpSp>
              <p:nvGrpSpPr>
                <p:cNvPr id="376" name="Group 11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78" name="Group 11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80" name="Rectangle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2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79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3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1</a:t>
                    </a:r>
                  </a:p>
                </p:txBody>
              </p:sp>
            </p:grpSp>
            <p:sp>
              <p:nvSpPr>
                <p:cNvPr id="377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410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     </a:t>
                  </a:r>
                </a:p>
              </p:txBody>
            </p:sp>
          </p:grpSp>
          <p:grpSp>
            <p:nvGrpSpPr>
              <p:cNvPr id="354" name="Group 125"/>
              <p:cNvGrpSpPr>
                <a:grpSpLocks/>
              </p:cNvGrpSpPr>
              <p:nvPr/>
            </p:nvGrpSpPr>
            <p:grpSpPr bwMode="auto">
              <a:xfrm>
                <a:off x="2016" y="3021"/>
                <a:ext cx="312" cy="329"/>
                <a:chOff x="480" y="2791"/>
                <a:chExt cx="312" cy="329"/>
              </a:xfrm>
            </p:grpSpPr>
            <p:sp>
              <p:nvSpPr>
                <p:cNvPr id="374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480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" name="Rectangle 127"/>
                <p:cNvSpPr>
                  <a:spLocks noChangeArrowheads="1"/>
                </p:cNvSpPr>
                <p:nvPr/>
              </p:nvSpPr>
              <p:spPr bwMode="auto">
                <a:xfrm>
                  <a:off x="556" y="2791"/>
                  <a:ext cx="236" cy="11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55" name="Group 128"/>
              <p:cNvGrpSpPr>
                <a:grpSpLocks/>
              </p:cNvGrpSpPr>
              <p:nvPr/>
            </p:nvGrpSpPr>
            <p:grpSpPr bwMode="auto">
              <a:xfrm>
                <a:off x="2387" y="3309"/>
                <a:ext cx="564" cy="422"/>
                <a:chOff x="528" y="2554"/>
                <a:chExt cx="564" cy="422"/>
              </a:xfrm>
            </p:grpSpPr>
            <p:grpSp>
              <p:nvGrpSpPr>
                <p:cNvPr id="367" name="Group 129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69" name="Group 130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71" name="Rectangle 1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Rectangle 1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Rectangle 1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70" name="Text Box 1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3</a:t>
                    </a:r>
                  </a:p>
                </p:txBody>
              </p:sp>
            </p:grpSp>
            <p:sp>
              <p:nvSpPr>
                <p:cNvPr id="368" name="Text Box 135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16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400" b="1" dirty="0">
                    <a:solidFill>
                      <a:srgbClr val="FFFFCC"/>
                    </a:solidFill>
                  </a:endParaRPr>
                </a:p>
              </p:txBody>
            </p:sp>
          </p:grpSp>
          <p:sp>
            <p:nvSpPr>
              <p:cNvPr id="356" name="Line 136"/>
              <p:cNvSpPr>
                <a:spLocks noChangeShapeType="1"/>
              </p:cNvSpPr>
              <p:nvPr/>
            </p:nvSpPr>
            <p:spPr bwMode="auto">
              <a:xfrm>
                <a:off x="2484" y="3125"/>
                <a:ext cx="96" cy="22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1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359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787460" name="Text Box 4"/>
          <p:cNvSpPr txBox="1">
            <a:spLocks noChangeArrowheads="1"/>
          </p:cNvSpPr>
          <p:nvPr/>
        </p:nvSpPr>
        <p:spPr bwMode="auto">
          <a:xfrm>
            <a:off x="153292" y="2045654"/>
            <a:ext cx="8397875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	Given an array of N numbers that we want to sort: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1. </a:t>
            </a:r>
            <a:r>
              <a:rPr lang="en-US" dirty="0">
                <a:solidFill>
                  <a:srgbClr val="6600CC"/>
                </a:solidFill>
              </a:rPr>
              <a:t>Insert</a:t>
            </a:r>
            <a:r>
              <a:rPr lang="en-US" dirty="0">
                <a:solidFill>
                  <a:schemeClr val="tx1"/>
                </a:solidFill>
              </a:rPr>
              <a:t> all </a:t>
            </a:r>
            <a:r>
              <a:rPr lang="en-US" dirty="0">
                <a:solidFill>
                  <a:srgbClr val="6600CC"/>
                </a:solidFill>
              </a:rPr>
              <a:t>N numbers</a:t>
            </a:r>
            <a:r>
              <a:rPr lang="en-US" dirty="0">
                <a:solidFill>
                  <a:schemeClr val="tx1"/>
                </a:solidFill>
              </a:rPr>
              <a:t> into a new </a:t>
            </a:r>
            <a:r>
              <a:rPr lang="en-US" dirty="0" err="1">
                <a:solidFill>
                  <a:srgbClr val="6600CC"/>
                </a:solidFill>
              </a:rPr>
              <a:t>maxheap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	2. While there are numbers left in the heap: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     A. </a:t>
            </a:r>
            <a:r>
              <a:rPr lang="en-US" dirty="0">
                <a:solidFill>
                  <a:srgbClr val="6600CC"/>
                </a:solidFill>
              </a:rPr>
              <a:t>Remove the biggest value </a:t>
            </a:r>
            <a:r>
              <a:rPr lang="en-US" dirty="0">
                <a:solidFill>
                  <a:schemeClr val="tx1"/>
                </a:solidFill>
              </a:rPr>
              <a:t>from the heap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             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B. </a:t>
            </a:r>
            <a:r>
              <a:rPr lang="en-US" dirty="0">
                <a:solidFill>
                  <a:srgbClr val="6600CC"/>
                </a:solidFill>
              </a:rPr>
              <a:t>Place it in the last open slot</a:t>
            </a:r>
            <a:r>
              <a:rPr lang="en-US" dirty="0">
                <a:solidFill>
                  <a:schemeClr val="tx1"/>
                </a:solidFill>
              </a:rPr>
              <a:t> of the array</a:t>
            </a:r>
          </a:p>
        </p:txBody>
      </p:sp>
      <p:sp>
        <p:nvSpPr>
          <p:cNvPr id="390" name="Line 177"/>
          <p:cNvSpPr>
            <a:spLocks noChangeShapeType="1"/>
          </p:cNvSpPr>
          <p:nvPr/>
        </p:nvSpPr>
        <p:spPr bwMode="auto">
          <a:xfrm>
            <a:off x="1206870" y="360211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1" name="Rectangle 390"/>
          <p:cNvSpPr/>
          <p:nvPr/>
        </p:nvSpPr>
        <p:spPr>
          <a:xfrm>
            <a:off x="1400068" y="432717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92" name="Line 177"/>
          <p:cNvSpPr>
            <a:spLocks noChangeShapeType="1"/>
          </p:cNvSpPr>
          <p:nvPr/>
        </p:nvSpPr>
        <p:spPr bwMode="auto">
          <a:xfrm>
            <a:off x="1238308" y="3976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3" name="Line 177"/>
          <p:cNvSpPr>
            <a:spLocks noChangeShapeType="1"/>
          </p:cNvSpPr>
          <p:nvPr/>
        </p:nvSpPr>
        <p:spPr bwMode="auto">
          <a:xfrm>
            <a:off x="1229836" y="397532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394" name="Group 393"/>
          <p:cNvGrpSpPr/>
          <p:nvPr/>
        </p:nvGrpSpPr>
        <p:grpSpPr>
          <a:xfrm>
            <a:off x="161402" y="4236450"/>
            <a:ext cx="2399096" cy="2347307"/>
            <a:chOff x="2678252" y="4633913"/>
            <a:chExt cx="2399096" cy="2347307"/>
          </a:xfrm>
        </p:grpSpPr>
        <p:sp>
          <p:nvSpPr>
            <p:cNvPr id="395" name="Rectangle 394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396" name="Group 108"/>
            <p:cNvGrpSpPr>
              <a:grpSpLocks/>
            </p:cNvGrpSpPr>
            <p:nvPr/>
          </p:nvGrpSpPr>
          <p:grpSpPr bwMode="auto">
            <a:xfrm>
              <a:off x="2687254" y="4738081"/>
              <a:ext cx="1866900" cy="2232025"/>
              <a:chOff x="1452" y="2784"/>
              <a:chExt cx="1176" cy="1406"/>
            </a:xfrm>
          </p:grpSpPr>
          <p:grpSp>
            <p:nvGrpSpPr>
              <p:cNvPr id="397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420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422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424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5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6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23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3</a:t>
                    </a:r>
                  </a:p>
                </p:txBody>
              </p:sp>
            </p:grpSp>
            <p:sp>
              <p:nvSpPr>
                <p:cNvPr id="421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grpSp>
            <p:nvGrpSpPr>
              <p:cNvPr id="398" name="Group 117"/>
              <p:cNvGrpSpPr>
                <a:grpSpLocks/>
              </p:cNvGrpSpPr>
              <p:nvPr/>
            </p:nvGrpSpPr>
            <p:grpSpPr bwMode="auto">
              <a:xfrm>
                <a:off x="1728" y="3312"/>
                <a:ext cx="564" cy="422"/>
                <a:chOff x="528" y="2554"/>
                <a:chExt cx="564" cy="422"/>
              </a:xfrm>
            </p:grpSpPr>
            <p:grpSp>
              <p:nvGrpSpPr>
                <p:cNvPr id="413" name="Group 11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415" name="Group 11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417" name="Rectangle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8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9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16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3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1</a:t>
                    </a:r>
                  </a:p>
                </p:txBody>
              </p:sp>
            </p:grpSp>
            <p:sp>
              <p:nvSpPr>
                <p:cNvPr id="414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410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     </a:t>
                  </a:r>
                </a:p>
              </p:txBody>
            </p:sp>
          </p:grpSp>
          <p:grpSp>
            <p:nvGrpSpPr>
              <p:cNvPr id="399" name="Group 125"/>
              <p:cNvGrpSpPr>
                <a:grpSpLocks/>
              </p:cNvGrpSpPr>
              <p:nvPr/>
            </p:nvGrpSpPr>
            <p:grpSpPr bwMode="auto">
              <a:xfrm>
                <a:off x="2016" y="3021"/>
                <a:ext cx="312" cy="329"/>
                <a:chOff x="480" y="2791"/>
                <a:chExt cx="312" cy="329"/>
              </a:xfrm>
            </p:grpSpPr>
            <p:sp>
              <p:nvSpPr>
                <p:cNvPr id="411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480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" name="Rectangle 127"/>
                <p:cNvSpPr>
                  <a:spLocks noChangeArrowheads="1"/>
                </p:cNvSpPr>
                <p:nvPr/>
              </p:nvSpPr>
              <p:spPr bwMode="auto">
                <a:xfrm>
                  <a:off x="556" y="2791"/>
                  <a:ext cx="236" cy="11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05" name="Text Box 135"/>
              <p:cNvSpPr txBox="1">
                <a:spLocks noChangeArrowheads="1"/>
              </p:cNvSpPr>
              <p:nvPr/>
            </p:nvSpPr>
            <p:spPr bwMode="auto">
              <a:xfrm>
                <a:off x="2399" y="3530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02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03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427" name="Line 177"/>
          <p:cNvSpPr>
            <a:spLocks noChangeShapeType="1"/>
          </p:cNvSpPr>
          <p:nvPr/>
        </p:nvSpPr>
        <p:spPr bwMode="auto">
          <a:xfrm>
            <a:off x="1218598" y="359374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28" name="Line 177"/>
          <p:cNvSpPr>
            <a:spLocks noChangeShapeType="1"/>
          </p:cNvSpPr>
          <p:nvPr/>
        </p:nvSpPr>
        <p:spPr bwMode="auto">
          <a:xfrm>
            <a:off x="1241564" y="396695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29" name="Rectangle 428"/>
          <p:cNvSpPr/>
          <p:nvPr/>
        </p:nvSpPr>
        <p:spPr>
          <a:xfrm>
            <a:off x="1411796" y="4348948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grpSp>
        <p:nvGrpSpPr>
          <p:cNvPr id="430" name="Group 429"/>
          <p:cNvGrpSpPr/>
          <p:nvPr/>
        </p:nvGrpSpPr>
        <p:grpSpPr>
          <a:xfrm>
            <a:off x="167979" y="4226729"/>
            <a:ext cx="2399096" cy="2347307"/>
            <a:chOff x="2678252" y="4633913"/>
            <a:chExt cx="2399096" cy="2347307"/>
          </a:xfrm>
        </p:grpSpPr>
        <p:sp>
          <p:nvSpPr>
            <p:cNvPr id="431" name="Rectangle 430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432" name="Group 108"/>
            <p:cNvGrpSpPr>
              <a:grpSpLocks/>
            </p:cNvGrpSpPr>
            <p:nvPr/>
          </p:nvGrpSpPr>
          <p:grpSpPr bwMode="auto">
            <a:xfrm>
              <a:off x="2687254" y="4738081"/>
              <a:ext cx="1866900" cy="2232025"/>
              <a:chOff x="1452" y="2784"/>
              <a:chExt cx="1176" cy="1406"/>
            </a:xfrm>
          </p:grpSpPr>
          <p:grpSp>
            <p:nvGrpSpPr>
              <p:cNvPr id="433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448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450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452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3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4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51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3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/>
                      <a:t>1</a:t>
                    </a:r>
                  </a:p>
                </p:txBody>
              </p:sp>
            </p:grpSp>
            <p:sp>
              <p:nvSpPr>
                <p:cNvPr id="449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40" name="Rectangle 127"/>
              <p:cNvSpPr>
                <a:spLocks noChangeArrowheads="1"/>
              </p:cNvSpPr>
              <p:nvPr/>
            </p:nvSpPr>
            <p:spPr bwMode="auto">
              <a:xfrm>
                <a:off x="2092" y="302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Text Box 135"/>
              <p:cNvSpPr txBox="1">
                <a:spLocks noChangeArrowheads="1"/>
              </p:cNvSpPr>
              <p:nvPr/>
            </p:nvSpPr>
            <p:spPr bwMode="auto">
              <a:xfrm>
                <a:off x="2399" y="3530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37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38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455" name="Line 177"/>
          <p:cNvSpPr>
            <a:spLocks noChangeShapeType="1"/>
          </p:cNvSpPr>
          <p:nvPr/>
        </p:nvSpPr>
        <p:spPr bwMode="auto">
          <a:xfrm>
            <a:off x="1210230" y="359542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56" name="Line 177"/>
          <p:cNvSpPr>
            <a:spLocks noChangeShapeType="1"/>
          </p:cNvSpPr>
          <p:nvPr/>
        </p:nvSpPr>
        <p:spPr bwMode="auto">
          <a:xfrm>
            <a:off x="1233196" y="396863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458" name="Group 457"/>
          <p:cNvGrpSpPr/>
          <p:nvPr/>
        </p:nvGrpSpPr>
        <p:grpSpPr>
          <a:xfrm>
            <a:off x="720725" y="4340109"/>
            <a:ext cx="2399096" cy="2347307"/>
            <a:chOff x="2678252" y="4633913"/>
            <a:chExt cx="2399096" cy="2347307"/>
          </a:xfrm>
        </p:grpSpPr>
        <p:sp>
          <p:nvSpPr>
            <p:cNvPr id="459" name="Rectangle 458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460" name="Group 108"/>
            <p:cNvGrpSpPr>
              <a:grpSpLocks/>
            </p:cNvGrpSpPr>
            <p:nvPr/>
          </p:nvGrpSpPr>
          <p:grpSpPr bwMode="auto">
            <a:xfrm>
              <a:off x="2687255" y="5922356"/>
              <a:ext cx="1687513" cy="1047750"/>
              <a:chOff x="1452" y="3530"/>
              <a:chExt cx="1063" cy="660"/>
            </a:xfrm>
          </p:grpSpPr>
          <p:sp>
            <p:nvSpPr>
              <p:cNvPr id="464" name="Text Box 135"/>
              <p:cNvSpPr txBox="1">
                <a:spLocks noChangeArrowheads="1"/>
              </p:cNvSpPr>
              <p:nvPr/>
            </p:nvSpPr>
            <p:spPr bwMode="auto">
              <a:xfrm>
                <a:off x="2399" y="3530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65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66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457" name="Rectangle 456"/>
          <p:cNvSpPr/>
          <p:nvPr/>
        </p:nvSpPr>
        <p:spPr>
          <a:xfrm>
            <a:off x="1433572" y="434058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83" name="Text Box 282"/>
          <p:cNvSpPr txBox="1">
            <a:spLocks noChangeArrowheads="1"/>
          </p:cNvSpPr>
          <p:nvPr/>
        </p:nvSpPr>
        <p:spPr bwMode="auto">
          <a:xfrm>
            <a:off x="318269" y="4858144"/>
            <a:ext cx="44386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And voila</a:t>
            </a:r>
            <a:r>
              <a:rPr lang="en-US" dirty="0">
                <a:solidFill>
                  <a:srgbClr val="FF0000"/>
                </a:solidFill>
              </a:rPr>
              <a:t>!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Our array is sorted!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983625" y="5161442"/>
            <a:ext cx="495300" cy="80214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87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6 L 0.07656 0.0009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87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56 0.00093 L 0.16076 0.0011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87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98 0.0007 L 0.23125 0.000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87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03 0.0007 L 0.29844 0.0007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787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94 0.02174 L 0.69393 0.14596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49" y="6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8 0.02151 L 0.62778 0.14735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99" y="6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67 0.02128 L 0.56059 0.14712 " pathEditMode="relative" rAng="0" ptsTypes="AA">
                                      <p:cBhvr>
                                        <p:cTn id="197" dur="2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6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213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46 0.01827 L 0.48021 0.1411 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37" y="6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246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8 0.01943 L 0.39826 0.14503 " pathEditMode="relative" rAng="0" ptsTypes="AA">
                                      <p:cBhvr>
                                        <p:cTn id="263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6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738" grpId="0"/>
      <p:bldP spid="293" grpId="0" animBg="1"/>
      <p:bldP spid="293" grpId="1" animBg="1"/>
      <p:bldP spid="294" grpId="0" animBg="1"/>
      <p:bldP spid="294" grpId="1" animBg="1"/>
      <p:bldP spid="295" grpId="0" animBg="1"/>
      <p:bldP spid="295" grpId="1" animBg="1"/>
      <p:bldP spid="2" grpId="0"/>
      <p:bldP spid="2" grpId="1"/>
      <p:bldP spid="2" grpId="2"/>
      <p:bldP spid="346" grpId="0" animBg="1"/>
      <p:bldP spid="346" grpId="1" animBg="1"/>
      <p:bldP spid="347" grpId="0" animBg="1"/>
      <p:bldP spid="347" grpId="1" animBg="1"/>
      <p:bldP spid="348" grpId="0"/>
      <p:bldP spid="348" grpId="1"/>
      <p:bldP spid="348" grpId="2"/>
      <p:bldP spid="787460" grpId="0" uiExpand="1" build="p"/>
      <p:bldP spid="390" grpId="0" animBg="1"/>
      <p:bldP spid="390" grpId="1" animBg="1"/>
      <p:bldP spid="391" grpId="0"/>
      <p:bldP spid="391" grpId="1"/>
      <p:bldP spid="391" grpId="2"/>
      <p:bldP spid="392" grpId="0" animBg="1"/>
      <p:bldP spid="392" grpId="1" animBg="1"/>
      <p:bldP spid="393" grpId="0" animBg="1"/>
      <p:bldP spid="393" grpId="1" animBg="1"/>
      <p:bldP spid="427" grpId="0" animBg="1"/>
      <p:bldP spid="427" grpId="1" animBg="1"/>
      <p:bldP spid="428" grpId="0" animBg="1"/>
      <p:bldP spid="428" grpId="1" animBg="1"/>
      <p:bldP spid="429" grpId="0"/>
      <p:bldP spid="429" grpId="1"/>
      <p:bldP spid="429" grpId="2"/>
      <p:bldP spid="455" grpId="0" animBg="1"/>
      <p:bldP spid="455" grpId="1" animBg="1"/>
      <p:bldP spid="456" grpId="0" animBg="1"/>
      <p:bldP spid="456" grpId="1" animBg="1"/>
      <p:bldP spid="457" grpId="0"/>
      <p:bldP spid="457" grpId="1"/>
      <p:bldP spid="457" grpId="2"/>
      <p:bldP spid="483" grpId="0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8ED5-0E51-4F4D-B2E2-F7F6FC66BE1C}" type="slidenum">
              <a:rPr lang="en-US"/>
              <a:pPr/>
              <a:t>43</a:t>
            </a:fld>
            <a:endParaRPr lang="en-US"/>
          </a:p>
        </p:txBody>
      </p:sp>
      <p:sp>
        <p:nvSpPr>
          <p:cNvPr id="789506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 dirty="0"/>
              <a:t>The </a:t>
            </a:r>
            <a:r>
              <a:rPr lang="en-US" sz="4400"/>
              <a:t>Naïve </a:t>
            </a:r>
            <a:r>
              <a:rPr lang="en-US" sz="4400" dirty="0" err="1"/>
              <a:t>Heapsort</a:t>
            </a:r>
            <a:endParaRPr lang="en-US" sz="4400" dirty="0"/>
          </a:p>
        </p:txBody>
      </p:sp>
      <p:sp>
        <p:nvSpPr>
          <p:cNvPr id="789507" name="Text Box 3"/>
          <p:cNvSpPr txBox="1">
            <a:spLocks noChangeArrowheads="1"/>
          </p:cNvSpPr>
          <p:nvPr/>
        </p:nvSpPr>
        <p:spPr bwMode="auto">
          <a:xfrm>
            <a:off x="398463" y="1046163"/>
            <a:ext cx="84788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Question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What’s the complexity of our simple version of </a:t>
            </a:r>
            <a:r>
              <a:rPr lang="en-US" dirty="0" err="1"/>
              <a:t>heapsort</a:t>
            </a:r>
            <a:r>
              <a:rPr lang="en-US" dirty="0"/>
              <a:t>?</a:t>
            </a:r>
          </a:p>
        </p:txBody>
      </p:sp>
      <p:sp>
        <p:nvSpPr>
          <p:cNvPr id="789508" name="Text Box 4"/>
          <p:cNvSpPr txBox="1">
            <a:spLocks noChangeArrowheads="1"/>
          </p:cNvSpPr>
          <p:nvPr/>
        </p:nvSpPr>
        <p:spPr bwMode="auto">
          <a:xfrm>
            <a:off x="541537" y="2063972"/>
            <a:ext cx="829746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Hints: </a:t>
            </a:r>
            <a:endParaRPr lang="en-US" sz="1100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What is the cost of </a:t>
            </a:r>
            <a:r>
              <a:rPr lang="en-US" dirty="0">
                <a:solidFill>
                  <a:srgbClr val="FF0000"/>
                </a:solidFill>
              </a:rPr>
              <a:t>inserting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an item into a </a:t>
            </a:r>
            <a:r>
              <a:rPr lang="en-US" dirty="0" err="1">
                <a:solidFill>
                  <a:schemeClr val="tx1"/>
                </a:solidFill>
              </a:rPr>
              <a:t>maxheap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r>
              <a:rPr lang="en-US" dirty="0">
                <a:solidFill>
                  <a:schemeClr val="tx1"/>
                </a:solidFill>
              </a:rPr>
              <a:t>What is the cost of </a:t>
            </a:r>
            <a:r>
              <a:rPr lang="en-US" dirty="0">
                <a:solidFill>
                  <a:srgbClr val="FF0000"/>
                </a:solidFill>
              </a:rPr>
              <a:t>extracting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an item from a </a:t>
            </a:r>
            <a:r>
              <a:rPr lang="en-US" dirty="0" err="1">
                <a:solidFill>
                  <a:schemeClr val="tx1"/>
                </a:solidFill>
              </a:rPr>
              <a:t>maxheap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r>
              <a:rPr lang="en-US" dirty="0">
                <a:solidFill>
                  <a:srgbClr val="6600CC"/>
                </a:solidFill>
              </a:rPr>
              <a:t>How many items</a:t>
            </a:r>
            <a:r>
              <a:rPr lang="en-US" dirty="0">
                <a:solidFill>
                  <a:schemeClr val="tx1"/>
                </a:solidFill>
              </a:rPr>
              <a:t> must be </a:t>
            </a:r>
            <a:r>
              <a:rPr lang="en-US" dirty="0">
                <a:solidFill>
                  <a:srgbClr val="FF0000"/>
                </a:solidFill>
              </a:rPr>
              <a:t>inserted</a:t>
            </a:r>
            <a:r>
              <a:rPr lang="en-US" dirty="0">
                <a:solidFill>
                  <a:schemeClr val="tx1"/>
                </a:solidFill>
              </a:rPr>
              <a:t> and then </a:t>
            </a:r>
            <a:r>
              <a:rPr lang="en-US" dirty="0">
                <a:solidFill>
                  <a:srgbClr val="FF0000"/>
                </a:solidFill>
              </a:rPr>
              <a:t>extracted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89509" name="Text Box 5"/>
          <p:cNvSpPr txBox="1">
            <a:spLocks noChangeArrowheads="1"/>
          </p:cNvSpPr>
          <p:nvPr/>
        </p:nvSpPr>
        <p:spPr bwMode="auto">
          <a:xfrm>
            <a:off x="228600" y="5959475"/>
            <a:ext cx="86804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bad! </a:t>
            </a:r>
            <a:r>
              <a:rPr lang="en-US" dirty="0"/>
              <a:t>But in fact there’s an even </a:t>
            </a:r>
            <a:r>
              <a:rPr lang="en-US" dirty="0">
                <a:solidFill>
                  <a:schemeClr val="accent2"/>
                </a:solidFill>
              </a:rPr>
              <a:t>faster way</a:t>
            </a:r>
            <a:r>
              <a:rPr lang="en-US" dirty="0"/>
              <a:t> to use a </a:t>
            </a:r>
            <a:r>
              <a:rPr lang="en-US" dirty="0">
                <a:solidFill>
                  <a:srgbClr val="6600CC"/>
                </a:solidFill>
              </a:rPr>
              <a:t>heap</a:t>
            </a:r>
            <a:r>
              <a:rPr lang="en-US" dirty="0"/>
              <a:t> to sort an array… Let’s see it!</a:t>
            </a:r>
          </a:p>
        </p:txBody>
      </p:sp>
      <p:sp>
        <p:nvSpPr>
          <p:cNvPr id="789510" name="Text Box 6"/>
          <p:cNvSpPr txBox="1">
            <a:spLocks noChangeArrowheads="1"/>
          </p:cNvSpPr>
          <p:nvPr/>
        </p:nvSpPr>
        <p:spPr bwMode="auto">
          <a:xfrm>
            <a:off x="2441942" y="3954870"/>
            <a:ext cx="11240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N</a:t>
            </a:r>
            <a:r>
              <a:rPr lang="en-US" sz="2000" dirty="0"/>
              <a:t> items</a:t>
            </a:r>
          </a:p>
        </p:txBody>
      </p:sp>
      <p:sp>
        <p:nvSpPr>
          <p:cNvPr id="789511" name="Text Box 7"/>
          <p:cNvSpPr txBox="1">
            <a:spLocks noChangeArrowheads="1"/>
          </p:cNvSpPr>
          <p:nvPr/>
        </p:nvSpPr>
        <p:spPr bwMode="auto">
          <a:xfrm>
            <a:off x="3529115" y="3954870"/>
            <a:ext cx="3209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*</a:t>
            </a:r>
          </a:p>
        </p:txBody>
      </p:sp>
      <p:sp>
        <p:nvSpPr>
          <p:cNvPr id="789512" name="Text Box 8"/>
          <p:cNvSpPr txBox="1">
            <a:spLocks noChangeArrowheads="1"/>
          </p:cNvSpPr>
          <p:nvPr/>
        </p:nvSpPr>
        <p:spPr bwMode="auto">
          <a:xfrm>
            <a:off x="3454326" y="3954870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log</a:t>
            </a:r>
            <a:r>
              <a:rPr lang="en-US" sz="2000" baseline="-25000" dirty="0">
                <a:solidFill>
                  <a:srgbClr val="6600CC"/>
                </a:solidFill>
              </a:rPr>
              <a:t>2</a:t>
            </a:r>
            <a:r>
              <a:rPr lang="en-US" sz="2000" dirty="0">
                <a:solidFill>
                  <a:srgbClr val="6600CC"/>
                </a:solidFill>
              </a:rPr>
              <a:t>(N)</a:t>
            </a:r>
            <a:r>
              <a:rPr lang="en-US" sz="2000" dirty="0"/>
              <a:t> steps per item</a:t>
            </a:r>
          </a:p>
        </p:txBody>
      </p:sp>
      <p:sp>
        <p:nvSpPr>
          <p:cNvPr id="789513" name="Text Box 9"/>
          <p:cNvSpPr txBox="1">
            <a:spLocks noChangeArrowheads="1"/>
          </p:cNvSpPr>
          <p:nvPr/>
        </p:nvSpPr>
        <p:spPr bwMode="auto">
          <a:xfrm>
            <a:off x="5900885" y="3954870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N log</a:t>
            </a:r>
            <a:r>
              <a:rPr lang="en-US" sz="2000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(N)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steps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8979" y="3893315"/>
            <a:ext cx="1774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Insertions: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2443622" y="4428806"/>
            <a:ext cx="11240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N</a:t>
            </a:r>
            <a:r>
              <a:rPr lang="en-US" sz="2000" dirty="0"/>
              <a:t> items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530795" y="4428806"/>
            <a:ext cx="3209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*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3456006" y="4428806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log</a:t>
            </a:r>
            <a:r>
              <a:rPr lang="en-US" sz="2000" baseline="-25000" dirty="0">
                <a:solidFill>
                  <a:srgbClr val="6600CC"/>
                </a:solidFill>
              </a:rPr>
              <a:t>2</a:t>
            </a:r>
            <a:r>
              <a:rPr lang="en-US" sz="2000" dirty="0">
                <a:solidFill>
                  <a:srgbClr val="6600CC"/>
                </a:solidFill>
              </a:rPr>
              <a:t>(N)</a:t>
            </a:r>
            <a:r>
              <a:rPr lang="en-US" sz="2000" dirty="0"/>
              <a:t> steps per item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5902565" y="4428806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N log</a:t>
            </a:r>
            <a:r>
              <a:rPr lang="en-US" sz="2000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(N)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steps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7688" y="4367251"/>
            <a:ext cx="1960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Extractions: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393" y="5079961"/>
            <a:ext cx="833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That comes to</a:t>
            </a:r>
            <a:r>
              <a:rPr lang="en-US" dirty="0">
                <a:solidFill>
                  <a:srgbClr val="FF0000"/>
                </a:solidFill>
              </a:rPr>
              <a:t> 2 </a:t>
            </a:r>
            <a:r>
              <a:rPr lang="en-US" dirty="0">
                <a:solidFill>
                  <a:schemeClr val="tx1"/>
                </a:solidFill>
              </a:rPr>
              <a:t>* 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N log</a:t>
            </a:r>
            <a:r>
              <a:rPr lang="en-US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(N)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total steps, or O(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N log</a:t>
            </a:r>
            <a:r>
              <a:rPr lang="en-US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(N)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).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508" grpId="0" uiExpand="1" build="p"/>
      <p:bldP spid="789509" grpId="0"/>
      <p:bldP spid="789510" grpId="0"/>
      <p:bldP spid="789511" grpId="0"/>
      <p:bldP spid="789512" grpId="0"/>
      <p:bldP spid="789513" grpId="0"/>
      <p:bldP spid="2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BF035-AC66-4E30-B117-CC1F9DABDAEE}" type="slidenum">
              <a:rPr lang="en-US"/>
              <a:pPr/>
              <a:t>44</a:t>
            </a:fld>
            <a:endParaRPr lang="en-US"/>
          </a:p>
        </p:txBody>
      </p:sp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Efficient </a:t>
            </a:r>
            <a:r>
              <a:rPr lang="en-US" dirty="0" err="1"/>
              <a:t>Heapsort</a:t>
            </a:r>
            <a:endParaRPr lang="en-US" dirty="0"/>
          </a:p>
        </p:txBody>
      </p:sp>
      <p:sp>
        <p:nvSpPr>
          <p:cNvPr id="865283" name="Text Box 3"/>
          <p:cNvSpPr txBox="1">
            <a:spLocks noChangeArrowheads="1"/>
          </p:cNvSpPr>
          <p:nvPr/>
        </p:nvSpPr>
        <p:spPr bwMode="auto">
          <a:xfrm>
            <a:off x="171449" y="1208665"/>
            <a:ext cx="8877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In our naïve algorithm, we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took every item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 from the array and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inserted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 it into a separate,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brand-new </a:t>
            </a:r>
            <a:r>
              <a:rPr lang="en-US" dirty="0" err="1">
                <a:solidFill>
                  <a:srgbClr val="6600CC"/>
                </a:solidFill>
                <a:cs typeface="Courier New" pitchFamily="49" charset="0"/>
              </a:rPr>
              <a:t>maxheap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5294" name="Text Box 14"/>
          <p:cNvSpPr txBox="1">
            <a:spLocks noChangeArrowheads="1"/>
          </p:cNvSpPr>
          <p:nvPr/>
        </p:nvSpPr>
        <p:spPr bwMode="auto">
          <a:xfrm>
            <a:off x="223488" y="2416089"/>
            <a:ext cx="8773223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So first we </a:t>
            </a:r>
            <a:r>
              <a:rPr lang="en-US" dirty="0">
                <a:solidFill>
                  <a:srgbClr val="6600CC"/>
                </a:solidFill>
              </a:rPr>
              <a:t>built a</a:t>
            </a:r>
            <a:r>
              <a:rPr lang="en-US" dirty="0"/>
              <a:t> </a:t>
            </a:r>
            <a:r>
              <a:rPr lang="en-US" dirty="0">
                <a:solidFill>
                  <a:srgbClr val="6600CC"/>
                </a:solidFill>
              </a:rPr>
              <a:t>separate </a:t>
            </a:r>
            <a:r>
              <a:rPr lang="en-US" dirty="0" err="1">
                <a:solidFill>
                  <a:srgbClr val="6600CC"/>
                </a:solidFill>
              </a:rPr>
              <a:t>maxheap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from scratch</a:t>
            </a:r>
            <a:r>
              <a:rPr lang="en-US" dirty="0">
                <a:solidFill>
                  <a:srgbClr val="6600CC"/>
                </a:solidFill>
              </a:rPr>
              <a:t>, copying every one of our items over!</a:t>
            </a:r>
          </a:p>
          <a:p>
            <a:endParaRPr lang="en-US" sz="1400" dirty="0">
              <a:solidFill>
                <a:srgbClr val="6600CC"/>
              </a:solidFill>
            </a:endParaRPr>
          </a:p>
          <a:p>
            <a:r>
              <a:rPr lang="en-US" sz="1000" dirty="0"/>
              <a:t/>
            </a:r>
            <a:br>
              <a:rPr lang="en-US" sz="1000" dirty="0"/>
            </a:br>
            <a:r>
              <a:rPr lang="en-US" dirty="0"/>
              <a:t>And then we had to </a:t>
            </a:r>
            <a:r>
              <a:rPr lang="en-US" dirty="0">
                <a:solidFill>
                  <a:srgbClr val="6600CC"/>
                </a:solidFill>
              </a:rPr>
              <a:t>remove each one from our new heap </a:t>
            </a:r>
            <a:r>
              <a:rPr lang="en-US" dirty="0"/>
              <a:t>and </a:t>
            </a:r>
            <a:r>
              <a:rPr lang="en-US" dirty="0">
                <a:solidFill>
                  <a:srgbClr val="6600CC"/>
                </a:solidFill>
              </a:rPr>
              <a:t>stick them back</a:t>
            </a:r>
            <a:r>
              <a:rPr lang="en-US" dirty="0"/>
              <a:t> into our original array. So SLOW!</a:t>
            </a:r>
          </a:p>
        </p:txBody>
      </p:sp>
      <p:sp>
        <p:nvSpPr>
          <p:cNvPr id="865363" name="Text Box 83"/>
          <p:cNvSpPr txBox="1">
            <a:spLocks noChangeArrowheads="1"/>
          </p:cNvSpPr>
          <p:nvPr/>
        </p:nvSpPr>
        <p:spPr bwMode="auto">
          <a:xfrm>
            <a:off x="151819" y="4506950"/>
            <a:ext cx="897069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Question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Could we have </a:t>
            </a:r>
            <a:r>
              <a:rPr lang="en-US" dirty="0">
                <a:solidFill>
                  <a:srgbClr val="FF0000"/>
                </a:solidFill>
              </a:rPr>
              <a:t>avoided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creating a whole new </a:t>
            </a:r>
            <a:r>
              <a:rPr lang="en-US" dirty="0" err="1">
                <a:solidFill>
                  <a:srgbClr val="FF0000"/>
                </a:solidFill>
              </a:rPr>
              <a:t>maxheap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and moving our numbers back and forth?</a:t>
            </a:r>
          </a:p>
        </p:txBody>
      </p:sp>
      <p:sp>
        <p:nvSpPr>
          <p:cNvPr id="229" name="Text Box 83"/>
          <p:cNvSpPr txBox="1">
            <a:spLocks noChangeArrowheads="1"/>
          </p:cNvSpPr>
          <p:nvPr/>
        </p:nvSpPr>
        <p:spPr bwMode="auto">
          <a:xfrm>
            <a:off x="151819" y="5803924"/>
            <a:ext cx="897069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Answer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Yes! </a:t>
            </a:r>
            <a:r>
              <a:rPr lang="en-US" dirty="0"/>
              <a:t>That’s the way the </a:t>
            </a:r>
            <a:r>
              <a:rPr lang="en-US" dirty="0">
                <a:solidFill>
                  <a:srgbClr val="FF0000"/>
                </a:solidFill>
              </a:rPr>
              <a:t>“official” </a:t>
            </a:r>
            <a:r>
              <a:rPr lang="en-US" dirty="0" err="1"/>
              <a:t>Heapsort</a:t>
            </a:r>
            <a:r>
              <a:rPr lang="en-US" dirty="0"/>
              <a:t> works! Let’s see!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5294" grpId="0" uiExpand="1" build="p"/>
      <p:bldP spid="865363" grpId="0"/>
      <p:bldP spid="2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Efficient (Official) </a:t>
            </a:r>
            <a:r>
              <a:rPr lang="en-US" sz="3600" dirty="0" err="1"/>
              <a:t>Heapsort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27" name="Text Box 4"/>
          <p:cNvSpPr txBox="1">
            <a:spLocks noChangeArrowheads="1"/>
          </p:cNvSpPr>
          <p:nvPr/>
        </p:nvSpPr>
        <p:spPr bwMode="auto">
          <a:xfrm>
            <a:off x="153292" y="2045654"/>
            <a:ext cx="8397875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Given an array of N numbers that we want to sort:</a:t>
            </a:r>
          </a:p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1. Insert all N numbers into a new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maxheap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2. While there are numbers left in the heap:</a:t>
            </a: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     A. Remove the biggest value from the heap </a:t>
            </a: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              </a:t>
            </a:r>
            <a:r>
              <a:rPr lang="en-US" sz="9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B. Place it in the last open slot of the array</a:t>
            </a:r>
          </a:p>
        </p:txBody>
      </p:sp>
      <p:sp>
        <p:nvSpPr>
          <p:cNvPr id="228" name="Text Box 83"/>
          <p:cNvSpPr txBox="1">
            <a:spLocks noChangeArrowheads="1"/>
          </p:cNvSpPr>
          <p:nvPr/>
        </p:nvSpPr>
        <p:spPr bwMode="auto">
          <a:xfrm>
            <a:off x="704713" y="943391"/>
            <a:ext cx="80671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Let’s </a:t>
            </a:r>
            <a:r>
              <a:rPr lang="en-US" dirty="0">
                <a:solidFill>
                  <a:srgbClr val="FF0000"/>
                </a:solidFill>
              </a:rPr>
              <a:t>update</a:t>
            </a:r>
            <a:r>
              <a:rPr lang="en-US" dirty="0">
                <a:solidFill>
                  <a:schemeClr val="tx1"/>
                </a:solidFill>
              </a:rPr>
              <a:t> our original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inefficient algorithm </a:t>
            </a:r>
            <a:r>
              <a:rPr lang="en-US" dirty="0">
                <a:solidFill>
                  <a:schemeClr val="tx1"/>
                </a:solidFill>
              </a:rPr>
              <a:t>to turn it into the </a:t>
            </a:r>
            <a:r>
              <a:rPr lang="en-US" dirty="0">
                <a:solidFill>
                  <a:srgbClr val="FF0000"/>
                </a:solidFill>
              </a:rPr>
              <a:t>efficient (official) version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499189" y="2743200"/>
            <a:ext cx="4518837" cy="318977"/>
          </a:xfrm>
          <a:prstGeom prst="line">
            <a:avLst/>
          </a:prstGeom>
          <a:solidFill>
            <a:srgbClr val="FFEF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/>
          <p:cNvSpPr/>
          <p:nvPr/>
        </p:nvSpPr>
        <p:spPr bwMode="auto">
          <a:xfrm>
            <a:off x="1382231" y="2658141"/>
            <a:ext cx="4646428" cy="446568"/>
          </a:xfrm>
          <a:prstGeom prst="rect">
            <a:avLst/>
          </a:prstGeom>
          <a:solidFill>
            <a:schemeClr val="bg1">
              <a:alpha val="89804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2639" y="2664310"/>
            <a:ext cx="4429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Convert our input array into a</a:t>
            </a:r>
          </a:p>
        </p:txBody>
      </p:sp>
      <p:sp>
        <p:nvSpPr>
          <p:cNvPr id="229" name="Text Box 83"/>
          <p:cNvSpPr txBox="1">
            <a:spLocks noChangeArrowheads="1"/>
          </p:cNvSpPr>
          <p:nvPr/>
        </p:nvSpPr>
        <p:spPr bwMode="auto">
          <a:xfrm>
            <a:off x="133130" y="4445045"/>
            <a:ext cx="80671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Wow! It’s that simple? </a:t>
            </a:r>
          </a:p>
        </p:txBody>
      </p:sp>
      <p:sp>
        <p:nvSpPr>
          <p:cNvPr id="230" name="Text Box 83"/>
          <p:cNvSpPr txBox="1">
            <a:spLocks noChangeArrowheads="1"/>
          </p:cNvSpPr>
          <p:nvPr/>
        </p:nvSpPr>
        <p:spPr bwMode="auto">
          <a:xfrm>
            <a:off x="704713" y="4997530"/>
            <a:ext cx="80671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We’re just going to just shuffle the values around in our input array so they become a </a:t>
            </a:r>
            <a:r>
              <a:rPr lang="en-US" dirty="0" err="1">
                <a:solidFill>
                  <a:schemeClr val="tx1"/>
                </a:solidFill>
              </a:rPr>
              <a:t>maxheap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32" name="Text Box 83"/>
          <p:cNvSpPr txBox="1">
            <a:spLocks noChangeArrowheads="1"/>
          </p:cNvSpPr>
          <p:nvPr/>
        </p:nvSpPr>
        <p:spPr bwMode="auto">
          <a:xfrm>
            <a:off x="21266" y="5892948"/>
            <a:ext cx="90057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Then we’ll use that </a:t>
            </a:r>
            <a:r>
              <a:rPr lang="en-US" dirty="0" err="1">
                <a:solidFill>
                  <a:schemeClr val="tx1"/>
                </a:solidFill>
              </a:rPr>
              <a:t>maxheap</a:t>
            </a:r>
            <a:r>
              <a:rPr lang="en-US" dirty="0">
                <a:solidFill>
                  <a:schemeClr val="tx1"/>
                </a:solidFill>
              </a:rPr>
              <a:t> as if it were a separate array like before. Only now everything’s in just one array.</a:t>
            </a:r>
          </a:p>
        </p:txBody>
      </p:sp>
      <p:sp>
        <p:nvSpPr>
          <p:cNvPr id="233" name="Text Box 83"/>
          <p:cNvSpPr txBox="1">
            <a:spLocks noChangeArrowheads="1"/>
          </p:cNvSpPr>
          <p:nvPr/>
        </p:nvSpPr>
        <p:spPr bwMode="auto">
          <a:xfrm>
            <a:off x="5147115" y="4449224"/>
            <a:ext cx="2058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Yup!</a:t>
            </a:r>
          </a:p>
        </p:txBody>
      </p:sp>
    </p:spTree>
    <p:extLst>
      <p:ext uri="{BB962C8B-B14F-4D97-AF65-F5344CB8AC3E}">
        <p14:creationId xmlns:p14="http://schemas.microsoft.com/office/powerpoint/2010/main" val="187197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/>
      <p:bldP spid="228" grpId="0"/>
      <p:bldP spid="10" grpId="0" animBg="1"/>
      <p:bldP spid="11" grpId="0"/>
      <p:bldP spid="229" grpId="0"/>
      <p:bldP spid="230" grpId="0"/>
      <p:bldP spid="232" grpId="0"/>
      <p:bldP spid="23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2825" y="353582"/>
            <a:ext cx="73629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Step #1:</a:t>
            </a:r>
            <a:br>
              <a:rPr lang="en-US" sz="2800" dirty="0">
                <a:solidFill>
                  <a:srgbClr val="002060"/>
                </a:solidFill>
              </a:rPr>
            </a:b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/>
              <a:t>Convert your randomly-arranged input array into a </a:t>
            </a:r>
            <a:r>
              <a:rPr lang="en-US" sz="2800" dirty="0" err="1">
                <a:solidFill>
                  <a:srgbClr val="6600CC"/>
                </a:solidFill>
              </a:rPr>
              <a:t>maxheap</a:t>
            </a:r>
            <a:r>
              <a:rPr lang="en-US" sz="2800" dirty="0">
                <a:solidFill>
                  <a:srgbClr val="6600CC"/>
                </a:solidFill>
              </a:rPr>
              <a:t> </a:t>
            </a:r>
            <a:r>
              <a:rPr lang="en-US" sz="2800" dirty="0"/>
              <a:t>by </a:t>
            </a:r>
            <a:r>
              <a:rPr lang="en-US" sz="2800" dirty="0">
                <a:solidFill>
                  <a:srgbClr val="6600CC"/>
                </a:solidFill>
              </a:rPr>
              <a:t>cleverly shuffling around </a:t>
            </a:r>
            <a:r>
              <a:rPr lang="en-US" sz="2800" dirty="0"/>
              <a:t>the values in the array.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3044232" y="2480573"/>
            <a:ext cx="3657600" cy="609600"/>
            <a:chOff x="381000" y="2997200"/>
            <a:chExt cx="3657600" cy="609600"/>
          </a:xfrm>
        </p:grpSpPr>
        <p:sp>
          <p:nvSpPr>
            <p:cNvPr id="45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46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47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48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49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50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1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52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67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68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3037882" y="2480573"/>
            <a:ext cx="3657600" cy="609600"/>
            <a:chOff x="4800600" y="2997200"/>
            <a:chExt cx="3657600" cy="609600"/>
          </a:xfrm>
        </p:grpSpPr>
        <p:sp>
          <p:nvSpPr>
            <p:cNvPr id="77" name="Rectangle 4"/>
            <p:cNvSpPr>
              <a:spLocks noChangeArrowheads="1"/>
            </p:cNvSpPr>
            <p:nvPr/>
          </p:nvSpPr>
          <p:spPr bwMode="auto">
            <a:xfrm>
              <a:off x="4800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sp>
          <p:nvSpPr>
            <p:cNvPr id="78" name="Rectangle 5"/>
            <p:cNvSpPr>
              <a:spLocks noChangeArrowheads="1"/>
            </p:cNvSpPr>
            <p:nvPr/>
          </p:nvSpPr>
          <p:spPr bwMode="auto">
            <a:xfrm>
              <a:off x="5257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79" name="Rectangle 6"/>
            <p:cNvSpPr>
              <a:spLocks noChangeArrowheads="1"/>
            </p:cNvSpPr>
            <p:nvPr/>
          </p:nvSpPr>
          <p:spPr bwMode="auto">
            <a:xfrm>
              <a:off x="5715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80" name="Rectangle 7"/>
            <p:cNvSpPr>
              <a:spLocks noChangeArrowheads="1"/>
            </p:cNvSpPr>
            <p:nvPr/>
          </p:nvSpPr>
          <p:spPr bwMode="auto">
            <a:xfrm>
              <a:off x="6172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81" name="Rectangle 8"/>
            <p:cNvSpPr>
              <a:spLocks noChangeArrowheads="1"/>
            </p:cNvSpPr>
            <p:nvPr/>
          </p:nvSpPr>
          <p:spPr bwMode="auto">
            <a:xfrm>
              <a:off x="6629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82" name="Rectangle 9"/>
            <p:cNvSpPr>
              <a:spLocks noChangeArrowheads="1"/>
            </p:cNvSpPr>
            <p:nvPr/>
          </p:nvSpPr>
          <p:spPr bwMode="auto">
            <a:xfrm>
              <a:off x="7086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83" name="Rectangle 10"/>
            <p:cNvSpPr>
              <a:spLocks noChangeArrowheads="1"/>
            </p:cNvSpPr>
            <p:nvPr/>
          </p:nvSpPr>
          <p:spPr bwMode="auto">
            <a:xfrm>
              <a:off x="7543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84" name="Rectangle 11"/>
            <p:cNvSpPr>
              <a:spLocks noChangeArrowheads="1"/>
            </p:cNvSpPr>
            <p:nvPr/>
          </p:nvSpPr>
          <p:spPr bwMode="auto">
            <a:xfrm>
              <a:off x="800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</a:t>
              </a:r>
            </a:p>
          </p:txBody>
        </p:sp>
        <p:grpSp>
          <p:nvGrpSpPr>
            <p:cNvPr id="85" name="Group 168"/>
            <p:cNvGrpSpPr>
              <a:grpSpLocks/>
            </p:cNvGrpSpPr>
            <p:nvPr/>
          </p:nvGrpSpPr>
          <p:grpSpPr bwMode="auto">
            <a:xfrm>
              <a:off x="5715000" y="3022600"/>
              <a:ext cx="457200" cy="533400"/>
              <a:chOff x="2167" y="960"/>
              <a:chExt cx="288" cy="336"/>
            </a:xfrm>
          </p:grpSpPr>
          <p:sp>
            <p:nvSpPr>
              <p:cNvPr id="86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2" name="Group 12"/>
          <p:cNvGrpSpPr>
            <a:grpSpLocks/>
          </p:cNvGrpSpPr>
          <p:nvPr/>
        </p:nvGrpSpPr>
        <p:grpSpPr bwMode="auto">
          <a:xfrm>
            <a:off x="3140480" y="3386242"/>
            <a:ext cx="3276600" cy="2508250"/>
            <a:chOff x="3696" y="2126"/>
            <a:chExt cx="2064" cy="1580"/>
          </a:xfrm>
        </p:grpSpPr>
        <p:sp>
          <p:nvSpPr>
            <p:cNvPr id="93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97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98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99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03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04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05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0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1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9</a:t>
              </a:r>
            </a:p>
          </p:txBody>
        </p:sp>
        <p:sp>
          <p:nvSpPr>
            <p:cNvPr id="112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8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9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20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24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25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126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31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32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133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39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40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141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46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47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148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53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54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155" name="Line 75"/>
            <p:cNvSpPr>
              <a:spLocks noChangeShapeType="1"/>
            </p:cNvSpPr>
            <p:nvPr/>
          </p:nvSpPr>
          <p:spPr bwMode="auto">
            <a:xfrm flipH="1">
              <a:off x="3906" y="3143"/>
              <a:ext cx="76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7" name="Group 12"/>
          <p:cNvGrpSpPr>
            <a:grpSpLocks/>
          </p:cNvGrpSpPr>
          <p:nvPr/>
        </p:nvGrpSpPr>
        <p:grpSpPr bwMode="auto">
          <a:xfrm>
            <a:off x="3146170" y="3363514"/>
            <a:ext cx="3276600" cy="2520950"/>
            <a:chOff x="3696" y="2118"/>
            <a:chExt cx="2064" cy="1588"/>
          </a:xfrm>
        </p:grpSpPr>
        <p:sp>
          <p:nvSpPr>
            <p:cNvPr id="158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2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3" name="Text Box 18"/>
            <p:cNvSpPr txBox="1">
              <a:spLocks noChangeArrowheads="1"/>
            </p:cNvSpPr>
            <p:nvPr/>
          </p:nvSpPr>
          <p:spPr bwMode="auto">
            <a:xfrm>
              <a:off x="4639" y="2118"/>
              <a:ext cx="32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164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8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9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70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5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6" name="Text Box 31"/>
            <p:cNvSpPr txBox="1">
              <a:spLocks noChangeArrowheads="1"/>
            </p:cNvSpPr>
            <p:nvPr/>
          </p:nvSpPr>
          <p:spPr bwMode="auto">
            <a:xfrm>
              <a:off x="5113" y="2507"/>
              <a:ext cx="32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18</a:t>
              </a:r>
            </a:p>
          </p:txBody>
        </p:sp>
        <p:sp>
          <p:nvSpPr>
            <p:cNvPr id="177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3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4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5</a:t>
              </a:r>
            </a:p>
          </p:txBody>
        </p:sp>
        <p:sp>
          <p:nvSpPr>
            <p:cNvPr id="185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9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0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3</a:t>
              </a:r>
            </a:p>
          </p:txBody>
        </p:sp>
        <p:sp>
          <p:nvSpPr>
            <p:cNvPr id="191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6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7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0</a:t>
              </a:r>
            </a:p>
          </p:txBody>
        </p:sp>
        <p:sp>
          <p:nvSpPr>
            <p:cNvPr id="198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4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5" name="Text Box 60"/>
            <p:cNvSpPr txBox="1">
              <a:spLocks noChangeArrowheads="1"/>
            </p:cNvSpPr>
            <p:nvPr/>
          </p:nvSpPr>
          <p:spPr bwMode="auto">
            <a:xfrm>
              <a:off x="4885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206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1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2" name="Text Box 67"/>
            <p:cNvSpPr txBox="1">
              <a:spLocks noChangeArrowheads="1"/>
            </p:cNvSpPr>
            <p:nvPr/>
          </p:nvSpPr>
          <p:spPr bwMode="auto">
            <a:xfrm>
              <a:off x="5438" y="2905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13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8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9" name="Text Box 74"/>
            <p:cNvSpPr txBox="1">
              <a:spLocks noChangeArrowheads="1"/>
            </p:cNvSpPr>
            <p:nvPr/>
          </p:nvSpPr>
          <p:spPr bwMode="auto">
            <a:xfrm>
              <a:off x="3829" y="3252"/>
              <a:ext cx="20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1</a:t>
              </a:r>
            </a:p>
          </p:txBody>
        </p:sp>
        <p:sp>
          <p:nvSpPr>
            <p:cNvPr id="220" name="Line 75"/>
            <p:cNvSpPr>
              <a:spLocks noChangeShapeType="1"/>
            </p:cNvSpPr>
            <p:nvPr/>
          </p:nvSpPr>
          <p:spPr bwMode="auto">
            <a:xfrm flipH="1">
              <a:off x="3906" y="3143"/>
              <a:ext cx="76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2" name="TextBox 221"/>
          <p:cNvSpPr txBox="1"/>
          <p:nvPr/>
        </p:nvSpPr>
        <p:spPr>
          <a:xfrm>
            <a:off x="172612" y="6107891"/>
            <a:ext cx="896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learn the algorithm to perform this shuffling.</a:t>
            </a:r>
          </a:p>
        </p:txBody>
      </p:sp>
      <p:grpSp>
        <p:nvGrpSpPr>
          <p:cNvPr id="221" name="Group 220"/>
          <p:cNvGrpSpPr/>
          <p:nvPr/>
        </p:nvGrpSpPr>
        <p:grpSpPr>
          <a:xfrm>
            <a:off x="172612" y="2929669"/>
            <a:ext cx="3067881" cy="1526650"/>
            <a:chOff x="615005" y="2790136"/>
            <a:chExt cx="2842974" cy="1526650"/>
          </a:xfrm>
        </p:grpSpPr>
        <p:sp>
          <p:nvSpPr>
            <p:cNvPr id="224" name="Oval Callout 223"/>
            <p:cNvSpPr/>
            <p:nvPr/>
          </p:nvSpPr>
          <p:spPr bwMode="auto">
            <a:xfrm>
              <a:off x="626685" y="2851608"/>
              <a:ext cx="2831294" cy="1403706"/>
            </a:xfrm>
            <a:prstGeom prst="wedgeEllipseCallout">
              <a:avLst>
                <a:gd name="adj1" fmla="val 92143"/>
                <a:gd name="adj2" fmla="val 5674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</a:t>
              </a:r>
            </a:p>
          </p:txBody>
        </p:sp>
        <p:sp>
          <p:nvSpPr>
            <p:cNvPr id="225" name="Oval Callout 224"/>
            <p:cNvSpPr/>
            <p:nvPr/>
          </p:nvSpPr>
          <p:spPr bwMode="auto">
            <a:xfrm>
              <a:off x="615005" y="2790136"/>
              <a:ext cx="2842974" cy="1526650"/>
            </a:xfrm>
            <a:prstGeom prst="wedgeEllipseCallout">
              <a:avLst>
                <a:gd name="adj1" fmla="val 42933"/>
                <a:gd name="adj2" fmla="val -72012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randomly-ordered input array.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5216" y="2764237"/>
            <a:ext cx="2185915" cy="1530909"/>
            <a:chOff x="800832" y="2790136"/>
            <a:chExt cx="2025665" cy="1530909"/>
          </a:xfrm>
        </p:grpSpPr>
        <p:sp>
          <p:nvSpPr>
            <p:cNvPr id="7" name="Oval Callout 6"/>
            <p:cNvSpPr/>
            <p:nvPr/>
          </p:nvSpPr>
          <p:spPr bwMode="auto">
            <a:xfrm>
              <a:off x="800832" y="2794395"/>
              <a:ext cx="2025664" cy="1526650"/>
            </a:xfrm>
            <a:prstGeom prst="wedgeEllipseCallout">
              <a:avLst>
                <a:gd name="adj1" fmla="val 147659"/>
                <a:gd name="adj2" fmla="val 15988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</a:t>
              </a: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now!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23" name="Oval Callout 222"/>
            <p:cNvSpPr/>
            <p:nvPr/>
          </p:nvSpPr>
          <p:spPr bwMode="auto">
            <a:xfrm>
              <a:off x="800833" y="2790136"/>
              <a:ext cx="2025664" cy="1526650"/>
            </a:xfrm>
            <a:prstGeom prst="wedgeEllipseCallout">
              <a:avLst>
                <a:gd name="adj1" fmla="val 77968"/>
                <a:gd name="adj2" fmla="val -58615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</a:t>
              </a: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!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068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240130" y="3077149"/>
            <a:ext cx="60246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00" dirty="0"/>
              <a:t>for (</a:t>
            </a:r>
            <a:r>
              <a:rPr lang="en-US" sz="2200" dirty="0" err="1"/>
              <a:t>curNode</a:t>
            </a:r>
            <a:r>
              <a:rPr lang="en-US" sz="2200" dirty="0"/>
              <a:t> = </a:t>
            </a:r>
            <a:r>
              <a:rPr lang="en-US" sz="2200" dirty="0" err="1">
                <a:solidFill>
                  <a:srgbClr val="7030A0"/>
                </a:solidFill>
              </a:rPr>
              <a:t>lastNode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/>
              <a:t>thru </a:t>
            </a:r>
            <a:r>
              <a:rPr lang="en-US" sz="2200" dirty="0" err="1">
                <a:solidFill>
                  <a:srgbClr val="7030A0"/>
                </a:solidFill>
              </a:rPr>
              <a:t>rootNode</a:t>
            </a:r>
            <a:r>
              <a:rPr lang="en-US" sz="2200" dirty="0"/>
              <a:t>):</a:t>
            </a:r>
          </a:p>
          <a:p>
            <a:pPr algn="l"/>
            <a:endParaRPr lang="en-US" sz="2200" dirty="0"/>
          </a:p>
        </p:txBody>
      </p: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91" name="Rectangle 90"/>
          <p:cNvSpPr/>
          <p:nvPr/>
        </p:nvSpPr>
        <p:spPr>
          <a:xfrm>
            <a:off x="5168927" y="2172765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629936" y="2176075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078686" y="2176075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568189" y="2176075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5" name="Rectangle 94"/>
          <p:cNvSpPr/>
          <p:nvPr/>
        </p:nvSpPr>
        <p:spPr>
          <a:xfrm>
            <a:off x="6993585" y="217653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7458736" y="217653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847687" y="217607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18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8310917" y="217653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47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/>
              <a:t>Step #1: Convert Your Input Array into a </a:t>
            </a:r>
            <a:r>
              <a:rPr lang="en-US" sz="2800" dirty="0" err="1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180892" y="218668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Ok, now here’s the algorithm:</a:t>
            </a:r>
          </a:p>
        </p:txBody>
      </p:sp>
      <p:sp>
        <p:nvSpPr>
          <p:cNvPr id="105" name="Text Box 3"/>
          <p:cNvSpPr txBox="1">
            <a:spLocks noChangeArrowheads="1"/>
          </p:cNvSpPr>
          <p:nvPr/>
        </p:nvSpPr>
        <p:spPr bwMode="auto">
          <a:xfrm>
            <a:off x="671751" y="4000565"/>
            <a:ext cx="477067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000" dirty="0">
                <a:latin typeface="Comic Sans MS" pitchFamily="66" charset="0"/>
              </a:rPr>
              <a:t>Think of this </a:t>
            </a:r>
            <a:r>
              <a:rPr lang="en-US" sz="2000" dirty="0" err="1">
                <a:latin typeface="Comic Sans MS" pitchFamily="66" charset="0"/>
              </a:rPr>
              <a:t>subtree</a:t>
            </a:r>
            <a:r>
              <a:rPr lang="en-US" sz="2000" dirty="0">
                <a:latin typeface="Comic Sans MS" pitchFamily="66" charset="0"/>
              </a:rPr>
              <a:t> as a </a:t>
            </a:r>
            <a:r>
              <a:rPr lang="en-US" sz="2000" dirty="0" err="1">
                <a:latin typeface="Comic Sans MS" pitchFamily="66" charset="0"/>
              </a:rPr>
              <a:t>maxheap</a:t>
            </a:r>
            <a:r>
              <a:rPr lang="en-US" sz="2000" dirty="0">
                <a:latin typeface="Comic Sans MS" pitchFamily="66" charset="0"/>
              </a:rPr>
              <a:t>.</a:t>
            </a:r>
          </a:p>
        </p:txBody>
      </p:sp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671751" y="3568240"/>
            <a:ext cx="55944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000" dirty="0">
                <a:latin typeface="Comic Sans MS" pitchFamily="66" charset="0"/>
              </a:rPr>
              <a:t>Focus on the </a:t>
            </a:r>
            <a:r>
              <a:rPr lang="en-US" sz="2000" dirty="0" err="1">
                <a:latin typeface="Comic Sans MS" pitchFamily="66" charset="0"/>
              </a:rPr>
              <a:t>subtree</a:t>
            </a:r>
            <a:r>
              <a:rPr lang="en-US" sz="2000" dirty="0">
                <a:latin typeface="Comic Sans MS" pitchFamily="66" charset="0"/>
              </a:rPr>
              <a:t> rooted at </a:t>
            </a:r>
            <a:r>
              <a:rPr lang="en-US" sz="2000" dirty="0" err="1">
                <a:latin typeface="Comic Sans MS" pitchFamily="66" charset="0"/>
              </a:rPr>
              <a:t>curNode</a:t>
            </a:r>
            <a:r>
              <a:rPr lang="en-US" sz="2000" dirty="0">
                <a:latin typeface="Comic Sans MS" pitchFamily="66" charset="0"/>
              </a:rPr>
              <a:t>.</a:t>
            </a:r>
          </a:p>
        </p:txBody>
      </p:sp>
      <p:sp>
        <p:nvSpPr>
          <p:cNvPr id="107" name="Text Box 3"/>
          <p:cNvSpPr txBox="1">
            <a:spLocks noChangeArrowheads="1"/>
          </p:cNvSpPr>
          <p:nvPr/>
        </p:nvSpPr>
        <p:spPr bwMode="auto">
          <a:xfrm>
            <a:off x="671751" y="4400675"/>
            <a:ext cx="538849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000" dirty="0">
                <a:latin typeface="Comic Sans MS" pitchFamily="66" charset="0"/>
              </a:rPr>
              <a:t>Keep shifting the top value down until </a:t>
            </a:r>
            <a:br>
              <a:rPr lang="en-US" sz="2000" dirty="0">
                <a:latin typeface="Comic Sans MS" pitchFamily="66" charset="0"/>
              </a:rPr>
            </a:br>
            <a:r>
              <a:rPr lang="en-US" sz="2000" dirty="0">
                <a:latin typeface="Comic Sans MS" pitchFamily="66" charset="0"/>
              </a:rPr>
              <a:t>your </a:t>
            </a:r>
            <a:r>
              <a:rPr lang="en-US" sz="2000" dirty="0" err="1">
                <a:latin typeface="Comic Sans MS" pitchFamily="66" charset="0"/>
              </a:rPr>
              <a:t>subtree</a:t>
            </a:r>
            <a:r>
              <a:rPr lang="en-US" sz="2000" dirty="0">
                <a:latin typeface="Comic Sans MS" pitchFamily="66" charset="0"/>
              </a:rPr>
              <a:t> becomes a valid </a:t>
            </a:r>
            <a:r>
              <a:rPr lang="en-US" sz="2000" dirty="0" err="1">
                <a:latin typeface="Comic Sans MS" pitchFamily="66" charset="0"/>
              </a:rPr>
              <a:t>maxheap</a:t>
            </a:r>
            <a:r>
              <a:rPr lang="en-US" sz="2000" dirty="0">
                <a:latin typeface="Comic Sans MS" pitchFamily="66" charset="0"/>
              </a:rPr>
              <a:t>.</a:t>
            </a:r>
          </a:p>
        </p:txBody>
      </p:sp>
      <p:sp>
        <p:nvSpPr>
          <p:cNvPr id="108" name="Rounded Rectangular Callout 107"/>
          <p:cNvSpPr/>
          <p:nvPr/>
        </p:nvSpPr>
        <p:spPr bwMode="auto">
          <a:xfrm>
            <a:off x="2893604" y="1865030"/>
            <a:ext cx="3371190" cy="2148537"/>
          </a:xfrm>
          <a:prstGeom prst="wedgeRoundRectCallout">
            <a:avLst>
              <a:gd name="adj1" fmla="val 80646"/>
              <a:gd name="adj2" fmla="val 5878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Note</a:t>
            </a:r>
            <a:r>
              <a:rPr lang="en-US" sz="2000" dirty="0"/>
              <a:t>: While I’m showing you the shuffling algorithm visually with a </a:t>
            </a:r>
            <a:r>
              <a:rPr lang="en-US" sz="2000" dirty="0">
                <a:solidFill>
                  <a:srgbClr val="FF0000"/>
                </a:solidFill>
              </a:rPr>
              <a:t>tree</a:t>
            </a:r>
            <a:r>
              <a:rPr lang="en-US" sz="2000" dirty="0"/>
              <a:t>, it actually operates on the </a:t>
            </a:r>
            <a:r>
              <a:rPr lang="en-US" sz="2000" dirty="0">
                <a:solidFill>
                  <a:srgbClr val="FF0000"/>
                </a:solidFill>
              </a:rPr>
              <a:t>input array</a:t>
            </a:r>
            <a:r>
              <a:rPr lang="en-US" sz="2000" dirty="0"/>
              <a:t> itself.</a:t>
            </a:r>
          </a:p>
        </p:txBody>
      </p: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6615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1" name="Line 177"/>
          <p:cNvSpPr>
            <a:spLocks noChangeShapeType="1"/>
          </p:cNvSpPr>
          <p:nvPr/>
        </p:nvSpPr>
        <p:spPr bwMode="auto">
          <a:xfrm>
            <a:off x="350466" y="373522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5741159" y="3950789"/>
            <a:ext cx="3402841" cy="1942603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3" name="Line 177"/>
          <p:cNvSpPr>
            <a:spLocks noChangeShapeType="1"/>
          </p:cNvSpPr>
          <p:nvPr/>
        </p:nvSpPr>
        <p:spPr bwMode="auto">
          <a:xfrm>
            <a:off x="385972" y="417145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4" name="Rounded Rectangular Callout 113"/>
          <p:cNvSpPr/>
          <p:nvPr/>
        </p:nvSpPr>
        <p:spPr bwMode="auto">
          <a:xfrm>
            <a:off x="5667194" y="2763393"/>
            <a:ext cx="3371190" cy="2148537"/>
          </a:xfrm>
          <a:prstGeom prst="wedgeRoundRectCallout">
            <a:avLst>
              <a:gd name="adj1" fmla="val -34179"/>
              <a:gd name="adj2" fmla="val 9850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/>
              <a:t>let’s think of this node as a </a:t>
            </a:r>
            <a:r>
              <a:rPr lang="en-US" sz="2000" dirty="0" err="1"/>
              <a:t>maxheap</a:t>
            </a:r>
            <a:r>
              <a:rPr lang="en-US" sz="2000" dirty="0"/>
              <a:t> containing a single element.</a:t>
            </a:r>
          </a:p>
        </p:txBody>
      </p:sp>
      <p:sp>
        <p:nvSpPr>
          <p:cNvPr id="101" name="Line 177"/>
          <p:cNvSpPr>
            <a:spLocks noChangeShapeType="1"/>
          </p:cNvSpPr>
          <p:nvPr/>
        </p:nvSpPr>
        <p:spPr bwMode="auto">
          <a:xfrm>
            <a:off x="385972" y="459668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2" name="Rounded Rectangular Callout 101"/>
          <p:cNvSpPr/>
          <p:nvPr/>
        </p:nvSpPr>
        <p:spPr bwMode="auto">
          <a:xfrm>
            <a:off x="5284069" y="2662053"/>
            <a:ext cx="3733606" cy="2148537"/>
          </a:xfrm>
          <a:prstGeom prst="wedgeRoundRectCallout">
            <a:avLst>
              <a:gd name="adj1" fmla="val -34179"/>
              <a:gd name="adj2" fmla="val 9850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Well, this is already a valid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So there’s no need to shift the value of 21 down!</a:t>
            </a:r>
          </a:p>
        </p:txBody>
      </p:sp>
      <p:sp>
        <p:nvSpPr>
          <p:cNvPr id="103" name="Rounded Rectangular Callout 102"/>
          <p:cNvSpPr/>
          <p:nvPr/>
        </p:nvSpPr>
        <p:spPr bwMode="auto">
          <a:xfrm>
            <a:off x="2203133" y="142613"/>
            <a:ext cx="3733606" cy="2003181"/>
          </a:xfrm>
          <a:prstGeom prst="wedgeRoundRectCallout">
            <a:avLst>
              <a:gd name="adj1" fmla="val -34179"/>
              <a:gd name="adj2" fmla="val 9850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By last node, we mean the </a:t>
            </a:r>
            <a:r>
              <a:rPr lang="en-US" sz="2000" dirty="0">
                <a:solidFill>
                  <a:srgbClr val="FF0000"/>
                </a:solidFill>
              </a:rPr>
              <a:t>bottom-most, right-most node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in the tree. </a:t>
            </a:r>
            <a:br>
              <a:rPr lang="en-U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11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This corresponds to the </a:t>
            </a:r>
            <a:r>
              <a:rPr lang="en-US" sz="2000" dirty="0">
                <a:solidFill>
                  <a:srgbClr val="FF0000"/>
                </a:solidFill>
              </a:rPr>
              <a:t>last element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in the array.</a:t>
            </a: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4474213" y="574018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0" name="Right Arrow 119"/>
          <p:cNvSpPr/>
          <p:nvPr/>
        </p:nvSpPr>
        <p:spPr bwMode="auto">
          <a:xfrm rot="5400000">
            <a:off x="7960522" y="113196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85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85605E-6 L 0.22951 0.26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6" y="13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71187E-6 L 0.09444 0.3550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177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71187E-6 L 0.21424 0.36011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12" y="18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28396E-6 L -0.04948 0.4503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3" y="225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28396E-6 L -0.01684 0.45337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" y="22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605E-6 L 0.03143 0.44781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223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69 L 0.05868 0.44851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22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71187E-6 L -0.27952 0.53136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6" y="26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22222E-6 L -0.22309 -0.28333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63" y="-1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91" grpId="0"/>
      <p:bldP spid="91" grpId="1"/>
      <p:bldP spid="92" grpId="0"/>
      <p:bldP spid="92" grpId="1"/>
      <p:bldP spid="93" grpId="0"/>
      <p:bldP spid="93" grpId="1"/>
      <p:bldP spid="94" grpId="0"/>
      <p:bldP spid="94" grpId="1"/>
      <p:bldP spid="95" grpId="0"/>
      <p:bldP spid="95" grpId="1"/>
      <p:bldP spid="96" grpId="0"/>
      <p:bldP spid="96" grpId="1"/>
      <p:bldP spid="97" grpId="0"/>
      <p:bldP spid="97" grpId="1"/>
      <p:bldP spid="98" grpId="0"/>
      <p:bldP spid="98" grpId="1"/>
      <p:bldP spid="793603" grpId="0"/>
      <p:bldP spid="2" grpId="0"/>
      <p:bldP spid="105" grpId="0"/>
      <p:bldP spid="106" grpId="0"/>
      <p:bldP spid="107" grpId="0"/>
      <p:bldP spid="108" grpId="0" animBg="1"/>
      <p:bldP spid="108" grpId="1" animBg="1"/>
      <p:bldP spid="108" grpId="2" animBg="1"/>
      <p:bldP spid="109" grpId="0" animBg="1"/>
      <p:bldP spid="109" grpId="1" animBg="1"/>
      <p:bldP spid="111" grpId="0" animBg="1"/>
      <p:bldP spid="111" grpId="1" animBg="1"/>
      <p:bldP spid="5" grpId="0" animBg="1"/>
      <p:bldP spid="113" grpId="0" animBg="1"/>
      <p:bldP spid="113" grpId="1" animBg="1"/>
      <p:bldP spid="114" grpId="0" animBg="1"/>
      <p:bldP spid="114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12" grpId="0" animBg="1"/>
      <p:bldP spid="1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22" name="Rectangle 121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24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5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6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48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/>
              <a:t>Step #1: Convert Your Input Array into a </a:t>
            </a:r>
            <a:r>
              <a:rPr lang="en-US" sz="2800" dirty="0" err="1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7454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302233" y="375337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Rectangle 114"/>
          <p:cNvSpPr/>
          <p:nvPr/>
        </p:nvSpPr>
        <p:spPr bwMode="auto">
          <a:xfrm>
            <a:off x="5741159" y="3950789"/>
            <a:ext cx="3402841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625105" y="5292675"/>
            <a:ext cx="2654465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4474213" y="574018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7" name="Line 177"/>
          <p:cNvSpPr>
            <a:spLocks noChangeShapeType="1"/>
          </p:cNvSpPr>
          <p:nvPr/>
        </p:nvSpPr>
        <p:spPr bwMode="auto">
          <a:xfrm>
            <a:off x="304967" y="41843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ounded Rectangular Callout 117"/>
          <p:cNvSpPr/>
          <p:nvPr/>
        </p:nvSpPr>
        <p:spPr bwMode="auto">
          <a:xfrm>
            <a:off x="6478718" y="3199520"/>
            <a:ext cx="2525382" cy="1755592"/>
          </a:xfrm>
          <a:prstGeom prst="wedgeRoundRectCallout">
            <a:avLst>
              <a:gd name="adj1" fmla="val 37994"/>
              <a:gd name="adj2" fmla="val 7112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/>
              <a:t>let’s think of this node as a </a:t>
            </a:r>
            <a:r>
              <a:rPr lang="en-US" sz="2000" dirty="0" err="1"/>
              <a:t>maxheap</a:t>
            </a:r>
            <a:r>
              <a:rPr lang="en-US" sz="2000" dirty="0"/>
              <a:t> containing a single element.</a:t>
            </a:r>
          </a:p>
        </p:txBody>
      </p:sp>
      <p:sp>
        <p:nvSpPr>
          <p:cNvPr id="119" name="Rounded Rectangular Callout 118"/>
          <p:cNvSpPr/>
          <p:nvPr/>
        </p:nvSpPr>
        <p:spPr bwMode="auto">
          <a:xfrm>
            <a:off x="4710968" y="2127778"/>
            <a:ext cx="3733606" cy="2148537"/>
          </a:xfrm>
          <a:prstGeom prst="wedgeRoundRectCallout">
            <a:avLst>
              <a:gd name="adj1" fmla="val 51220"/>
              <a:gd name="adj2" fmla="val 101838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Again, this is already a valid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So there’s no need to shift the value of 18 down!</a:t>
            </a:r>
          </a:p>
        </p:txBody>
      </p:sp>
      <p:sp>
        <p:nvSpPr>
          <p:cNvPr id="120" name="Line 177"/>
          <p:cNvSpPr>
            <a:spLocks noChangeShapeType="1"/>
          </p:cNvSpPr>
          <p:nvPr/>
        </p:nvSpPr>
        <p:spPr bwMode="auto">
          <a:xfrm>
            <a:off x="313996" y="460667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7" name="Right Arrow 126"/>
          <p:cNvSpPr/>
          <p:nvPr/>
        </p:nvSpPr>
        <p:spPr bwMode="auto">
          <a:xfrm rot="5400000">
            <a:off x="7960522" y="113196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7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67499E-6 L 0.28507 -0.1103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53" y="-552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70645E-7 L -0.05608 0.0006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5" grpId="0" animBg="1"/>
      <p:bldP spid="116" grpId="0" animBg="1"/>
      <p:bldP spid="112" grpId="0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98" name="Rectangle 97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00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01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49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/>
              <a:t>Step #1: Convert Your Input Array into a </a:t>
            </a:r>
            <a:r>
              <a:rPr lang="en-US" sz="2800" dirty="0" err="1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8293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302233" y="376176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Rectangle 114"/>
          <p:cNvSpPr/>
          <p:nvPr/>
        </p:nvSpPr>
        <p:spPr bwMode="auto">
          <a:xfrm>
            <a:off x="5741159" y="3950789"/>
            <a:ext cx="3402841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625105" y="5292675"/>
            <a:ext cx="1866273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7079765" y="4977668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7" name="Line 177"/>
          <p:cNvSpPr>
            <a:spLocks noChangeShapeType="1"/>
          </p:cNvSpPr>
          <p:nvPr/>
        </p:nvSpPr>
        <p:spPr bwMode="auto">
          <a:xfrm>
            <a:off x="304967" y="419275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ounded Rectangular Callout 117"/>
          <p:cNvSpPr/>
          <p:nvPr/>
        </p:nvSpPr>
        <p:spPr bwMode="auto">
          <a:xfrm>
            <a:off x="5833890" y="3177244"/>
            <a:ext cx="2525382" cy="1755592"/>
          </a:xfrm>
          <a:prstGeom prst="wedgeRoundRectCallout">
            <a:avLst>
              <a:gd name="adj1" fmla="val 37994"/>
              <a:gd name="adj2" fmla="val 7112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/>
              <a:t>let’s think of this node as a </a:t>
            </a:r>
            <a:r>
              <a:rPr lang="en-US" sz="2000" dirty="0" err="1"/>
              <a:t>maxheap</a:t>
            </a:r>
            <a:r>
              <a:rPr lang="en-US" sz="2000" dirty="0"/>
              <a:t> containing a single element.</a:t>
            </a:r>
          </a:p>
        </p:txBody>
      </p:sp>
      <p:sp>
        <p:nvSpPr>
          <p:cNvPr id="119" name="Rounded Rectangular Callout 118"/>
          <p:cNvSpPr/>
          <p:nvPr/>
        </p:nvSpPr>
        <p:spPr bwMode="auto">
          <a:xfrm>
            <a:off x="4179156" y="2093366"/>
            <a:ext cx="3733606" cy="2148537"/>
          </a:xfrm>
          <a:prstGeom prst="wedgeRoundRectCallout">
            <a:avLst>
              <a:gd name="adj1" fmla="val 51220"/>
              <a:gd name="adj2" fmla="val 101838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Again, this is already a valid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So there’s no need to shift the value of 4 down!</a:t>
            </a:r>
          </a:p>
        </p:txBody>
      </p:sp>
      <p:sp>
        <p:nvSpPr>
          <p:cNvPr id="120" name="Line 177"/>
          <p:cNvSpPr>
            <a:spLocks noChangeShapeType="1"/>
          </p:cNvSpPr>
          <p:nvPr/>
        </p:nvSpPr>
        <p:spPr bwMode="auto">
          <a:xfrm>
            <a:off x="313996" y="46150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6" name="Rectangle 95"/>
          <p:cNvSpPr/>
          <p:nvPr/>
        </p:nvSpPr>
        <p:spPr bwMode="auto">
          <a:xfrm>
            <a:off x="8232767" y="5211821"/>
            <a:ext cx="1866273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3" name="Right Arrow 102"/>
          <p:cNvSpPr/>
          <p:nvPr/>
        </p:nvSpPr>
        <p:spPr bwMode="auto">
          <a:xfrm rot="5400000">
            <a:off x="7466969" y="1133361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10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6.50012E-7 L -0.0809 0.000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5" y="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70645E-7 L -0.05608 0.0006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5" grpId="0" animBg="1"/>
      <p:bldP spid="116" grpId="0" animBg="1"/>
      <p:bldP spid="112" grpId="0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96" grpId="0" animBg="1"/>
      <p:bldP spid="10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583DA-25CD-451B-9DFD-CF1B3CB9BBFA}" type="slidenum">
              <a:rPr lang="en-US"/>
              <a:pPr/>
              <a:t>5</a:t>
            </a:fld>
            <a:endParaRPr lang="en-US"/>
          </a:p>
        </p:txBody>
      </p:sp>
      <p:sp>
        <p:nvSpPr>
          <p:cNvPr id="76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766979" name="Text Box 3"/>
          <p:cNvSpPr txBox="1">
            <a:spLocks noChangeArrowheads="1"/>
          </p:cNvSpPr>
          <p:nvPr/>
        </p:nvSpPr>
        <p:spPr bwMode="auto">
          <a:xfrm>
            <a:off x="292100" y="1143000"/>
            <a:ext cx="86360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A </a:t>
            </a:r>
            <a:r>
              <a:rPr lang="en-US">
                <a:solidFill>
                  <a:srgbClr val="6600CC"/>
                </a:solidFill>
              </a:rPr>
              <a:t>Priority Queue</a:t>
            </a:r>
            <a:r>
              <a:rPr lang="en-US"/>
              <a:t> supports three operations: </a:t>
            </a:r>
          </a:p>
          <a:p>
            <a:pPr algn="l"/>
            <a:endParaRPr lang="en-US" sz="1000"/>
          </a:p>
          <a:p>
            <a:pPr algn="l">
              <a:buFontTx/>
              <a:buChar char="•"/>
            </a:pPr>
            <a:r>
              <a:rPr lang="en-US">
                <a:solidFill>
                  <a:srgbClr val="006666"/>
                </a:solidFill>
              </a:rPr>
              <a:t> Insert a new item into the queue</a:t>
            </a:r>
          </a:p>
          <a:p>
            <a:pPr algn="l">
              <a:buFontTx/>
              <a:buChar char="•"/>
            </a:pPr>
            <a:r>
              <a:rPr lang="en-US">
                <a:solidFill>
                  <a:srgbClr val="006666"/>
                </a:solidFill>
              </a:rPr>
              <a:t> Get the value of the highest priority item</a:t>
            </a:r>
          </a:p>
          <a:p>
            <a:pPr algn="l">
              <a:buFontTx/>
              <a:buChar char="•"/>
            </a:pPr>
            <a:r>
              <a:rPr lang="en-US">
                <a:solidFill>
                  <a:srgbClr val="006666"/>
                </a:solidFill>
              </a:rPr>
              <a:t> Remove the highest priority item from the queue</a:t>
            </a:r>
          </a:p>
        </p:txBody>
      </p:sp>
      <p:sp>
        <p:nvSpPr>
          <p:cNvPr id="766980" name="Text Box 4"/>
          <p:cNvSpPr txBox="1">
            <a:spLocks noChangeArrowheads="1"/>
          </p:cNvSpPr>
          <p:nvPr/>
        </p:nvSpPr>
        <p:spPr bwMode="auto">
          <a:xfrm>
            <a:off x="236538" y="3200400"/>
            <a:ext cx="8577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When you define a Priority Queue, you must specify how to determine the priority of each item in the queue.</a:t>
            </a:r>
          </a:p>
        </p:txBody>
      </p:sp>
      <p:sp>
        <p:nvSpPr>
          <p:cNvPr id="766981" name="Text Box 5"/>
          <p:cNvSpPr txBox="1">
            <a:spLocks noChangeArrowheads="1"/>
          </p:cNvSpPr>
          <p:nvPr/>
        </p:nvSpPr>
        <p:spPr bwMode="auto">
          <a:xfrm>
            <a:off x="228600" y="4343400"/>
            <a:ext cx="8577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Priority</a:t>
            </a:r>
            <a:r>
              <a:rPr lang="en-US"/>
              <a:t> = amount of blood lost + number of cuts</a:t>
            </a:r>
          </a:p>
        </p:txBody>
      </p:sp>
      <p:sp>
        <p:nvSpPr>
          <p:cNvPr id="766982" name="Text Box 6"/>
          <p:cNvSpPr txBox="1">
            <a:spLocks noChangeArrowheads="1"/>
          </p:cNvSpPr>
          <p:nvPr/>
        </p:nvSpPr>
        <p:spPr bwMode="auto">
          <a:xfrm>
            <a:off x="349250" y="5334000"/>
            <a:ext cx="8413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You must then design your PQ data structure/algorithms so you can efficiently retrieve the highest-priority item.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6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66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981" grpId="0"/>
      <p:bldP spid="76698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01" name="Rectangle 100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03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08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11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50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/>
              <a:t>Step #1: Convert Your Input Array into a </a:t>
            </a:r>
            <a:r>
              <a:rPr lang="en-US" sz="2800" dirty="0" err="1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8293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302233" y="376176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Rectangle 114"/>
          <p:cNvSpPr/>
          <p:nvPr/>
        </p:nvSpPr>
        <p:spPr bwMode="auto">
          <a:xfrm>
            <a:off x="5741159" y="3961330"/>
            <a:ext cx="3402841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617155" y="5292675"/>
            <a:ext cx="1068554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6332371" y="4977668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7" name="Line 177"/>
          <p:cNvSpPr>
            <a:spLocks noChangeShapeType="1"/>
          </p:cNvSpPr>
          <p:nvPr/>
        </p:nvSpPr>
        <p:spPr bwMode="auto">
          <a:xfrm>
            <a:off x="304967" y="419275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ounded Rectangular Callout 117"/>
          <p:cNvSpPr/>
          <p:nvPr/>
        </p:nvSpPr>
        <p:spPr bwMode="auto">
          <a:xfrm>
            <a:off x="4957264" y="3196199"/>
            <a:ext cx="2525382" cy="1755592"/>
          </a:xfrm>
          <a:prstGeom prst="wedgeRoundRectCallout">
            <a:avLst>
              <a:gd name="adj1" fmla="val 37994"/>
              <a:gd name="adj2" fmla="val 7112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/>
              <a:t>let’s think of this node as a </a:t>
            </a:r>
            <a:r>
              <a:rPr lang="en-US" sz="2000" dirty="0" err="1"/>
              <a:t>maxheap</a:t>
            </a:r>
            <a:r>
              <a:rPr lang="en-US" sz="2000" dirty="0"/>
              <a:t> containing a single element.</a:t>
            </a:r>
          </a:p>
        </p:txBody>
      </p:sp>
      <p:sp>
        <p:nvSpPr>
          <p:cNvPr id="119" name="Rounded Rectangular Callout 118"/>
          <p:cNvSpPr/>
          <p:nvPr/>
        </p:nvSpPr>
        <p:spPr bwMode="auto">
          <a:xfrm>
            <a:off x="3409315" y="2053312"/>
            <a:ext cx="3733606" cy="2148537"/>
          </a:xfrm>
          <a:prstGeom prst="wedgeRoundRectCallout">
            <a:avLst>
              <a:gd name="adj1" fmla="val 51220"/>
              <a:gd name="adj2" fmla="val 101838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Again, this is already a valid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So there’s no need to shift the value of 5 down!</a:t>
            </a:r>
          </a:p>
        </p:txBody>
      </p:sp>
      <p:sp>
        <p:nvSpPr>
          <p:cNvPr id="120" name="Line 177"/>
          <p:cNvSpPr>
            <a:spLocks noChangeShapeType="1"/>
          </p:cNvSpPr>
          <p:nvPr/>
        </p:nvSpPr>
        <p:spPr bwMode="auto">
          <a:xfrm>
            <a:off x="313996" y="46150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6" name="Rectangle 95"/>
          <p:cNvSpPr/>
          <p:nvPr/>
        </p:nvSpPr>
        <p:spPr bwMode="auto">
          <a:xfrm>
            <a:off x="7437667" y="5211821"/>
            <a:ext cx="1866273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9" name="Line 177"/>
          <p:cNvSpPr>
            <a:spLocks noChangeShapeType="1"/>
          </p:cNvSpPr>
          <p:nvPr/>
        </p:nvSpPr>
        <p:spPr bwMode="auto">
          <a:xfrm>
            <a:off x="-84078" y="327878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" name="Right Arrow 112"/>
          <p:cNvSpPr/>
          <p:nvPr/>
        </p:nvSpPr>
        <p:spPr bwMode="auto">
          <a:xfrm rot="5400000">
            <a:off x="6956638" y="1126370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68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6.50012E-7 L -0.09479 -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90396E-6 L -0.04167 4.90396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79 -0.00023 L -0.18021 0.00787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1" y="393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67 4.81481E-6 L -0.09809 0.00023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5" grpId="0" animBg="1"/>
      <p:bldP spid="115" grpId="1" animBg="1"/>
      <p:bldP spid="116" grpId="0" animBg="1"/>
      <p:bldP spid="116" grpId="1" animBg="1"/>
      <p:bldP spid="112" grpId="0" animBg="1"/>
      <p:bldP spid="112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96" grpId="0" animBg="1"/>
      <p:bldP spid="96" grpId="1" animBg="1"/>
      <p:bldP spid="99" grpId="0" animBg="1"/>
      <p:bldP spid="113" grpId="0" animBg="1"/>
      <p:bldP spid="113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51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567103" y="217522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" name="Rectangle 3"/>
          <p:cNvSpPr/>
          <p:nvPr/>
        </p:nvSpPr>
        <p:spPr>
          <a:xfrm>
            <a:off x="6113805" y="5280035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527406" y="3201392"/>
            <a:ext cx="4843171" cy="3324584"/>
            <a:chOff x="4527406" y="3203832"/>
            <a:chExt cx="4843171" cy="3324584"/>
          </a:xfrm>
          <a:solidFill>
            <a:srgbClr val="FFFFFF">
              <a:alpha val="86000"/>
            </a:srgbClr>
          </a:solidFill>
        </p:grpSpPr>
        <p:sp>
          <p:nvSpPr>
            <p:cNvPr id="115" name="Rectangle 114"/>
            <p:cNvSpPr/>
            <p:nvPr/>
          </p:nvSpPr>
          <p:spPr bwMode="auto">
            <a:xfrm>
              <a:off x="6672299" y="3203832"/>
              <a:ext cx="269827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4527406" y="4262849"/>
              <a:ext cx="2147023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07" name="Line 177"/>
          <p:cNvSpPr>
            <a:spLocks noChangeShapeType="1"/>
          </p:cNvSpPr>
          <p:nvPr/>
        </p:nvSpPr>
        <p:spPr bwMode="auto">
          <a:xfrm>
            <a:off x="-41227" y="328733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259097" y="376548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ight Arrow 117"/>
          <p:cNvSpPr/>
          <p:nvPr/>
        </p:nvSpPr>
        <p:spPr bwMode="auto">
          <a:xfrm rot="520988">
            <a:off x="4688321" y="503665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2" name="Right Arrow 121"/>
          <p:cNvSpPr/>
          <p:nvPr/>
        </p:nvSpPr>
        <p:spPr bwMode="auto">
          <a:xfrm rot="5400000">
            <a:off x="6061600" y="112913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1" name="Rectangle 110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17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19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1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574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7" grpId="0" animBg="1"/>
      <p:bldP spid="110" grpId="0" animBg="1"/>
      <p:bldP spid="110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sp>
        <p:nvSpPr>
          <p:cNvPr id="127" name="Right Arrow 126"/>
          <p:cNvSpPr/>
          <p:nvPr/>
        </p:nvSpPr>
        <p:spPr bwMode="auto">
          <a:xfrm rot="5400000">
            <a:off x="6089746" y="1131964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52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4527406" y="3201392"/>
            <a:ext cx="4843171" cy="3324584"/>
            <a:chOff x="4527406" y="3203832"/>
            <a:chExt cx="4843171" cy="3324584"/>
          </a:xfrm>
          <a:solidFill>
            <a:srgbClr val="FFFFFF">
              <a:alpha val="86000"/>
            </a:srgbClr>
          </a:solidFill>
        </p:grpSpPr>
        <p:sp>
          <p:nvSpPr>
            <p:cNvPr id="123" name="Rectangle 122"/>
            <p:cNvSpPr/>
            <p:nvPr/>
          </p:nvSpPr>
          <p:spPr bwMode="auto">
            <a:xfrm>
              <a:off x="6672299" y="3203832"/>
              <a:ext cx="269827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4527406" y="4262849"/>
              <a:ext cx="2147023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567103" y="217522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4" name="Rectangle 3"/>
          <p:cNvSpPr/>
          <p:nvPr/>
        </p:nvSpPr>
        <p:spPr>
          <a:xfrm>
            <a:off x="6113805" y="5280035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5737496" y="5807240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21</a:t>
            </a:r>
          </a:p>
        </p:txBody>
      </p:sp>
      <p:sp>
        <p:nvSpPr>
          <p:cNvPr id="9" name="Arc 8"/>
          <p:cNvSpPr/>
          <p:nvPr/>
        </p:nvSpPr>
        <p:spPr bwMode="auto">
          <a:xfrm flipH="1">
            <a:off x="5777161" y="5399704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10474" y="218083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21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05" name="Rectangle 104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07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08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09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sp>
        <p:nvSpPr>
          <p:cNvPr id="126" name="Right Arrow 125"/>
          <p:cNvSpPr/>
          <p:nvPr/>
        </p:nvSpPr>
        <p:spPr bwMode="auto">
          <a:xfrm rot="520988">
            <a:off x="4688321" y="503665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5" name="Line 177"/>
          <p:cNvSpPr>
            <a:spLocks noChangeShapeType="1"/>
          </p:cNvSpPr>
          <p:nvPr/>
        </p:nvSpPr>
        <p:spPr bwMode="auto">
          <a:xfrm>
            <a:off x="341024" y="416309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0" name="Line 177"/>
          <p:cNvSpPr>
            <a:spLocks noChangeShapeType="1"/>
          </p:cNvSpPr>
          <p:nvPr/>
        </p:nvSpPr>
        <p:spPr bwMode="auto">
          <a:xfrm>
            <a:off x="341024" y="459334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1" name="Rounded Rectangular Callout 130"/>
          <p:cNvSpPr/>
          <p:nvPr/>
        </p:nvSpPr>
        <p:spPr bwMode="auto">
          <a:xfrm>
            <a:off x="1628411" y="10390"/>
            <a:ext cx="4694061" cy="1866899"/>
          </a:xfrm>
          <a:prstGeom prst="wedgeRoundRectCallout">
            <a:avLst>
              <a:gd name="adj1" fmla="val 61574"/>
              <a:gd name="adj2" fmla="val 63804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Of course, our actual algorithm would do these swaps in the array...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1050" dirty="0">
                <a:solidFill>
                  <a:schemeClr val="tx1"/>
                </a:solidFill>
              </a:rPr>
              <a:t/>
            </a: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In this case, we’d swap </a:t>
            </a:r>
            <a:r>
              <a:rPr lang="en-US" sz="2000" dirty="0">
                <a:solidFill>
                  <a:srgbClr val="6600CC"/>
                </a:solidFill>
              </a:rPr>
              <a:t>array</a:t>
            </a:r>
            <a:r>
              <a:rPr lang="en-US" sz="2000" dirty="0">
                <a:solidFill>
                  <a:schemeClr val="tx1"/>
                </a:solidFill>
              </a:rPr>
              <a:t>[</a:t>
            </a:r>
            <a:r>
              <a:rPr lang="en-US" sz="2000" dirty="0" err="1">
                <a:solidFill>
                  <a:srgbClr val="FF0000"/>
                </a:solidFill>
              </a:rPr>
              <a:t>curNode</a:t>
            </a:r>
            <a:r>
              <a:rPr lang="en-US" sz="2000" dirty="0">
                <a:solidFill>
                  <a:schemeClr val="tx1"/>
                </a:solidFill>
              </a:rPr>
              <a:t>] with </a:t>
            </a:r>
            <a:r>
              <a:rPr lang="en-US" sz="2000" dirty="0">
                <a:solidFill>
                  <a:srgbClr val="6600CC"/>
                </a:solidFill>
              </a:rPr>
              <a:t>array</a:t>
            </a:r>
            <a:r>
              <a:rPr lang="en-US" sz="2000" dirty="0">
                <a:solidFill>
                  <a:schemeClr val="tx1"/>
                </a:solidFill>
              </a:rPr>
              <a:t>[2*</a:t>
            </a:r>
            <a:r>
              <a:rPr lang="en-US" sz="2000" dirty="0">
                <a:solidFill>
                  <a:srgbClr val="FF3300"/>
                </a:solidFill>
              </a:rPr>
              <a:t>curNode</a:t>
            </a:r>
            <a:r>
              <a:rPr lang="en-US" sz="2000" dirty="0">
                <a:solidFill>
                  <a:schemeClr val="tx1"/>
                </a:solidFill>
              </a:rPr>
              <a:t>+</a:t>
            </a:r>
            <a:r>
              <a:rPr lang="en-US" sz="2000" dirty="0">
                <a:solidFill>
                  <a:srgbClr val="006666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]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2" name="Line 177"/>
          <p:cNvSpPr>
            <a:spLocks noChangeShapeType="1"/>
          </p:cNvSpPr>
          <p:nvPr/>
        </p:nvSpPr>
        <p:spPr bwMode="auto">
          <a:xfrm>
            <a:off x="-41563" y="3269653"/>
            <a:ext cx="34544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3" name="Rounded Rectangular Callout 132"/>
          <p:cNvSpPr/>
          <p:nvPr/>
        </p:nvSpPr>
        <p:spPr bwMode="auto">
          <a:xfrm>
            <a:off x="2653145" y="3526082"/>
            <a:ext cx="2783646" cy="1634633"/>
          </a:xfrm>
          <a:prstGeom prst="wedgeRoundRectCallout">
            <a:avLst>
              <a:gd name="adj1" fmla="val 80646"/>
              <a:gd name="adj2" fmla="val 5878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Once we finish, our </a:t>
            </a:r>
            <a:r>
              <a:rPr lang="en-US" sz="2000" dirty="0" err="1"/>
              <a:t>subtree</a:t>
            </a:r>
            <a:r>
              <a:rPr lang="en-US" sz="2000" dirty="0"/>
              <a:t> has been converted into a valid </a:t>
            </a:r>
            <a:r>
              <a:rPr lang="en-US" sz="2000" dirty="0" err="1"/>
              <a:t>maxheap</a:t>
            </a:r>
            <a:r>
              <a:rPr lang="en-US" sz="2000" dirty="0"/>
              <a:t>.</a:t>
            </a:r>
            <a:endParaRPr lang="en-US" sz="1200" dirty="0"/>
          </a:p>
        </p:txBody>
      </p:sp>
      <p:sp>
        <p:nvSpPr>
          <p:cNvPr id="129" name="Rounded Rectangular Callout 128"/>
          <p:cNvSpPr/>
          <p:nvPr/>
        </p:nvSpPr>
        <p:spPr bwMode="auto">
          <a:xfrm>
            <a:off x="1628411" y="1970809"/>
            <a:ext cx="4736635" cy="2343045"/>
          </a:xfrm>
          <a:prstGeom prst="wedgeRoundRectCallout">
            <a:avLst>
              <a:gd name="adj1" fmla="val 47424"/>
              <a:gd name="adj2" fmla="val 94604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Finally – we found a </a:t>
            </a:r>
            <a:r>
              <a:rPr lang="en-US" sz="2000" dirty="0" err="1"/>
              <a:t>subtree</a:t>
            </a:r>
            <a:r>
              <a:rPr lang="en-US" sz="2000" dirty="0"/>
              <a:t> containing more than one node!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Let’s treat this </a:t>
            </a:r>
            <a:r>
              <a:rPr lang="en-US" sz="2000" dirty="0" err="1"/>
              <a:t>subtree</a:t>
            </a:r>
            <a:r>
              <a:rPr lang="en-US" sz="2000" dirty="0"/>
              <a:t> as if it were a </a:t>
            </a:r>
            <a:r>
              <a:rPr lang="en-US" sz="2000" dirty="0" err="1">
                <a:solidFill>
                  <a:srgbClr val="6600CC"/>
                </a:solidFill>
              </a:rPr>
              <a:t>maxheap</a:t>
            </a:r>
            <a:r>
              <a:rPr lang="en-US" sz="2000" dirty="0"/>
              <a:t>, with a </a:t>
            </a:r>
            <a:r>
              <a:rPr lang="en-US" sz="2000" dirty="0">
                <a:solidFill>
                  <a:srgbClr val="FF0000"/>
                </a:solidFill>
              </a:rPr>
              <a:t>new value </a:t>
            </a:r>
            <a:r>
              <a:rPr lang="en-US" sz="2000" dirty="0"/>
              <a:t>on top that needs to be sifted down…</a:t>
            </a:r>
            <a:endParaRPr lang="en-US" sz="1200" dirty="0"/>
          </a:p>
        </p:txBody>
      </p:sp>
      <p:sp>
        <p:nvSpPr>
          <p:cNvPr id="101" name="Rounded Rectangular Callout 100"/>
          <p:cNvSpPr/>
          <p:nvPr/>
        </p:nvSpPr>
        <p:spPr bwMode="auto">
          <a:xfrm>
            <a:off x="931158" y="950641"/>
            <a:ext cx="4362595" cy="2938318"/>
          </a:xfrm>
          <a:prstGeom prst="wedgeRoundRectCallout">
            <a:avLst>
              <a:gd name="adj1" fmla="val -49074"/>
              <a:gd name="adj2" fmla="val 69336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Now we simply use our normal </a:t>
            </a:r>
            <a:r>
              <a:rPr lang="en-US" sz="2000" dirty="0" err="1">
                <a:solidFill>
                  <a:srgbClr val="6600CC"/>
                </a:solidFill>
              </a:rPr>
              <a:t>heapification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algorithm to turn this </a:t>
            </a:r>
            <a:r>
              <a:rPr lang="en-US" sz="2000" dirty="0" err="1">
                <a:solidFill>
                  <a:schemeClr val="tx1"/>
                </a:solidFill>
              </a:rPr>
              <a:t>subtree</a:t>
            </a:r>
            <a:r>
              <a:rPr lang="en-US" sz="2000" dirty="0">
                <a:solidFill>
                  <a:schemeClr val="tx1"/>
                </a:solidFill>
              </a:rPr>
              <a:t> into a </a:t>
            </a:r>
            <a:r>
              <a:rPr lang="en-US" sz="2000" dirty="0" err="1">
                <a:solidFill>
                  <a:schemeClr val="tx1"/>
                </a:solidFill>
              </a:rPr>
              <a:t>maxheap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1100" dirty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We’ll keep swapping our </a:t>
            </a:r>
            <a:r>
              <a:rPr lang="en-US" sz="2000" dirty="0">
                <a:solidFill>
                  <a:srgbClr val="FF0000"/>
                </a:solidFill>
              </a:rPr>
              <a:t>root value</a:t>
            </a:r>
            <a:r>
              <a:rPr lang="en-US" sz="2000" dirty="0">
                <a:solidFill>
                  <a:schemeClr val="tx1"/>
                </a:solidFill>
              </a:rPr>
              <a:t> down with its larger child until it’s bigger than both of its children (or hits a leaf)!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55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64261E-6 L -0.02847 0.0800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" y="400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55448E-6 L 0.03212 -0.0788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39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00254 L 0.20087 0.00092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5" y="-9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64099E-6 L -0.20087 0.00069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44444E-6 L 0.21597 -0.09237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99" y="-463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11111E-6 L -0.04774 -1.11111E-6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3" grpId="0"/>
      <p:bldP spid="4" grpId="0"/>
      <p:bldP spid="5" grpId="0"/>
      <p:bldP spid="9" grpId="0" animBg="1"/>
      <p:bldP spid="9" grpId="1" animBg="1"/>
      <p:bldP spid="10" grpId="0"/>
      <p:bldP spid="126" grpId="0" animBg="1"/>
      <p:bldP spid="125" grpId="0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29" grpId="0" animBg="1"/>
      <p:bldP spid="129" grpId="1" animBg="1"/>
      <p:bldP spid="101" grpId="0" uiExpand="1" build="p" animBg="1"/>
      <p:bldP spid="101" grpId="1" uiExpand="1" build="allAtOnce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53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473327" y="217522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4" name="Rectangle 3"/>
          <p:cNvSpPr/>
          <p:nvPr/>
        </p:nvSpPr>
        <p:spPr>
          <a:xfrm>
            <a:off x="6069201" y="526888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0157" y="58072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04250" y="218083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8038270" y="462656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sp>
        <p:nvSpPr>
          <p:cNvPr id="8" name="Rectangle 7"/>
          <p:cNvSpPr/>
          <p:nvPr/>
        </p:nvSpPr>
        <p:spPr>
          <a:xfrm>
            <a:off x="6077257" y="2178648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94064" y="5259811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sp>
        <p:nvSpPr>
          <p:cNvPr id="113" name="Arc 112"/>
          <p:cNvSpPr/>
          <p:nvPr/>
        </p:nvSpPr>
        <p:spPr bwMode="auto">
          <a:xfrm>
            <a:off x="8338309" y="4848841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42970" y="217582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4844693" y="3285768"/>
            <a:ext cx="4846747" cy="3324584"/>
            <a:chOff x="6672299" y="3203832"/>
            <a:chExt cx="4846747" cy="3324584"/>
          </a:xfrm>
          <a:solidFill>
            <a:srgbClr val="FFFFFF">
              <a:alpha val="86000"/>
            </a:srgbClr>
          </a:solidFill>
        </p:grpSpPr>
        <p:sp>
          <p:nvSpPr>
            <p:cNvPr id="132" name="Rectangle 131"/>
            <p:cNvSpPr/>
            <p:nvPr/>
          </p:nvSpPr>
          <p:spPr bwMode="auto">
            <a:xfrm>
              <a:off x="6672299" y="3203832"/>
              <a:ext cx="269827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9372023" y="3556871"/>
              <a:ext cx="2147023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0" name="Rectangle 109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14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15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16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sp>
        <p:nvSpPr>
          <p:cNvPr id="112" name="Right Arrow 111"/>
          <p:cNvSpPr/>
          <p:nvPr/>
        </p:nvSpPr>
        <p:spPr bwMode="auto">
          <a:xfrm rot="520988">
            <a:off x="6659292" y="4397071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9" name="Right Arrow 128"/>
          <p:cNvSpPr/>
          <p:nvPr/>
        </p:nvSpPr>
        <p:spPr bwMode="auto">
          <a:xfrm rot="5400000">
            <a:off x="5653214" y="1131964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0" name="Line 177"/>
          <p:cNvSpPr>
            <a:spLocks noChangeShapeType="1"/>
          </p:cNvSpPr>
          <p:nvPr/>
        </p:nvSpPr>
        <p:spPr bwMode="auto">
          <a:xfrm>
            <a:off x="339381" y="374388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4" name="Line 177"/>
          <p:cNvSpPr>
            <a:spLocks noChangeShapeType="1"/>
          </p:cNvSpPr>
          <p:nvPr/>
        </p:nvSpPr>
        <p:spPr bwMode="auto">
          <a:xfrm>
            <a:off x="339381" y="417621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5" name="Rounded Rectangular Callout 134"/>
          <p:cNvSpPr/>
          <p:nvPr/>
        </p:nvSpPr>
        <p:spPr bwMode="auto">
          <a:xfrm>
            <a:off x="4277556" y="4297119"/>
            <a:ext cx="2783646" cy="2343045"/>
          </a:xfrm>
          <a:prstGeom prst="wedgeRoundRectCallout">
            <a:avLst>
              <a:gd name="adj1" fmla="val 80646"/>
              <a:gd name="adj2" fmla="val -1892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Again, let’s treat this </a:t>
            </a:r>
            <a:r>
              <a:rPr lang="en-US" sz="2000" dirty="0" err="1"/>
              <a:t>subtree</a:t>
            </a:r>
            <a:r>
              <a:rPr lang="en-US" sz="2000" dirty="0"/>
              <a:t> as a </a:t>
            </a:r>
            <a:r>
              <a:rPr lang="en-US" sz="2000" dirty="0" err="1">
                <a:solidFill>
                  <a:srgbClr val="6600CC"/>
                </a:solidFill>
              </a:rPr>
              <a:t>maxheap</a:t>
            </a:r>
            <a:r>
              <a:rPr lang="en-US" sz="2000" dirty="0"/>
              <a:t> with a new value at the top that needs to be sifted down…</a:t>
            </a:r>
            <a:endParaRPr lang="en-US" sz="1200" dirty="0"/>
          </a:p>
        </p:txBody>
      </p:sp>
      <p:sp>
        <p:nvSpPr>
          <p:cNvPr id="136" name="Line 177"/>
          <p:cNvSpPr>
            <a:spLocks noChangeShapeType="1"/>
          </p:cNvSpPr>
          <p:nvPr/>
        </p:nvSpPr>
        <p:spPr bwMode="auto">
          <a:xfrm>
            <a:off x="339381" y="457968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7" name="Rounded Rectangular Callout 136"/>
          <p:cNvSpPr/>
          <p:nvPr/>
        </p:nvSpPr>
        <p:spPr bwMode="auto">
          <a:xfrm>
            <a:off x="2822575" y="249382"/>
            <a:ext cx="3572634" cy="1580177"/>
          </a:xfrm>
          <a:prstGeom prst="wedgeRoundRectCallout">
            <a:avLst>
              <a:gd name="adj1" fmla="val 62902"/>
              <a:gd name="adj2" fmla="val 7104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Of course, our actual algorithm would do these swaps in the array…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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8" name="Rounded Rectangular Callout 137"/>
          <p:cNvSpPr/>
          <p:nvPr/>
        </p:nvSpPr>
        <p:spPr bwMode="auto">
          <a:xfrm>
            <a:off x="4802009" y="3253346"/>
            <a:ext cx="2783646" cy="1517275"/>
          </a:xfrm>
          <a:prstGeom prst="wedgeRoundRectCallout">
            <a:avLst>
              <a:gd name="adj1" fmla="val 72434"/>
              <a:gd name="adj2" fmla="val 4170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Excellent! Now this </a:t>
            </a:r>
            <a:r>
              <a:rPr lang="en-US" sz="2000" dirty="0" err="1"/>
              <a:t>subtree</a:t>
            </a:r>
            <a:r>
              <a:rPr lang="en-US" sz="2000" dirty="0"/>
              <a:t> is a valid </a:t>
            </a:r>
            <a:r>
              <a:rPr lang="en-US" sz="2000" dirty="0" err="1"/>
              <a:t>maxheap</a:t>
            </a:r>
            <a:r>
              <a:rPr lang="en-US" sz="2000" dirty="0"/>
              <a:t> too.</a:t>
            </a:r>
            <a:endParaRPr lang="en-US" sz="1200" dirty="0"/>
          </a:p>
        </p:txBody>
      </p:sp>
      <p:sp>
        <p:nvSpPr>
          <p:cNvPr id="139" name="Line 177"/>
          <p:cNvSpPr>
            <a:spLocks noChangeShapeType="1"/>
          </p:cNvSpPr>
          <p:nvPr/>
        </p:nvSpPr>
        <p:spPr bwMode="auto">
          <a:xfrm>
            <a:off x="-66502" y="3272211"/>
            <a:ext cx="362916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5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162 L 0.04653 0.0923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" y="469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04635 -0.09305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-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162 L 0.20121 -0.00047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52" y="-1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069 L -0.20121 0.00023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4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48148E-6 L -0.1717 -0.00139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-6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05105 -0.00139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1" grpId="0"/>
      <p:bldP spid="113" grpId="0" animBg="1"/>
      <p:bldP spid="113" grpId="1" animBg="1"/>
      <p:bldP spid="12" grpId="0"/>
      <p:bldP spid="112" grpId="0" animBg="1"/>
      <p:bldP spid="129" grpId="0" animBg="1"/>
      <p:bldP spid="130" grpId="0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54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473327" y="217522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4" name="Rectangle 3"/>
          <p:cNvSpPr/>
          <p:nvPr/>
        </p:nvSpPr>
        <p:spPr>
          <a:xfrm>
            <a:off x="6069201" y="526888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0157" y="58072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04250" y="218083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7945282" y="4634313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sp>
        <p:nvSpPr>
          <p:cNvPr id="8" name="Rectangle 7"/>
          <p:cNvSpPr/>
          <p:nvPr/>
        </p:nvSpPr>
        <p:spPr>
          <a:xfrm>
            <a:off x="6008327" y="2178648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71554" y="5259811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11899" y="217582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5618091" y="2177463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86079" y="463933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3</a:t>
            </a:r>
          </a:p>
        </p:txBody>
      </p:sp>
      <p:sp>
        <p:nvSpPr>
          <p:cNvPr id="117" name="Right Arrow 116"/>
          <p:cNvSpPr/>
          <p:nvPr/>
        </p:nvSpPr>
        <p:spPr bwMode="auto">
          <a:xfrm rot="5400000">
            <a:off x="5202315" y="112157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8" name="Line 177"/>
          <p:cNvSpPr>
            <a:spLocks noChangeShapeType="1"/>
          </p:cNvSpPr>
          <p:nvPr/>
        </p:nvSpPr>
        <p:spPr bwMode="auto">
          <a:xfrm>
            <a:off x="356007" y="375219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29" name="Group 128"/>
          <p:cNvGrpSpPr/>
          <p:nvPr/>
        </p:nvGrpSpPr>
        <p:grpSpPr>
          <a:xfrm>
            <a:off x="4863618" y="3308642"/>
            <a:ext cx="4853199" cy="3324584"/>
            <a:chOff x="6691224" y="3247488"/>
            <a:chExt cx="4853199" cy="3324584"/>
          </a:xfrm>
          <a:solidFill>
            <a:srgbClr val="FFFFFF">
              <a:alpha val="86000"/>
            </a:srgbClr>
          </a:solidFill>
        </p:grpSpPr>
        <p:sp>
          <p:nvSpPr>
            <p:cNvPr id="130" name="Rectangle 129"/>
            <p:cNvSpPr/>
            <p:nvPr/>
          </p:nvSpPr>
          <p:spPr bwMode="auto">
            <a:xfrm>
              <a:off x="9226115" y="3247488"/>
              <a:ext cx="231830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6691224" y="3569571"/>
              <a:ext cx="2534891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33" name="Line 177"/>
          <p:cNvSpPr>
            <a:spLocks noChangeShapeType="1"/>
          </p:cNvSpPr>
          <p:nvPr/>
        </p:nvSpPr>
        <p:spPr bwMode="auto">
          <a:xfrm>
            <a:off x="367962" y="417968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5" name="Line 177"/>
          <p:cNvSpPr>
            <a:spLocks noChangeShapeType="1"/>
          </p:cNvSpPr>
          <p:nvPr/>
        </p:nvSpPr>
        <p:spPr bwMode="auto">
          <a:xfrm>
            <a:off x="367962" y="457876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Arc 114"/>
          <p:cNvSpPr/>
          <p:nvPr/>
        </p:nvSpPr>
        <p:spPr bwMode="auto">
          <a:xfrm flipH="1">
            <a:off x="6073339" y="4876202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6" name="Rounded Rectangular Callout 135"/>
          <p:cNvSpPr/>
          <p:nvPr/>
        </p:nvSpPr>
        <p:spPr bwMode="auto">
          <a:xfrm>
            <a:off x="2822575" y="249382"/>
            <a:ext cx="3572634" cy="1580177"/>
          </a:xfrm>
          <a:prstGeom prst="wedgeRoundRectCallout">
            <a:avLst>
              <a:gd name="adj1" fmla="val 62902"/>
              <a:gd name="adj2" fmla="val 7104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Of course, our actual algorithm would do these swaps in the array…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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8" name="Line 177"/>
          <p:cNvSpPr>
            <a:spLocks noChangeShapeType="1"/>
          </p:cNvSpPr>
          <p:nvPr/>
        </p:nvSpPr>
        <p:spPr bwMode="auto">
          <a:xfrm>
            <a:off x="-83127" y="3308642"/>
            <a:ext cx="403459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 bwMode="auto">
          <a:xfrm rot="1642424">
            <a:off x="5657225" y="5045770"/>
            <a:ext cx="945232" cy="1587014"/>
          </a:xfrm>
          <a:prstGeom prst="ellipse">
            <a:avLst/>
          </a:prstGeom>
          <a:noFill/>
          <a:ln w="3810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4" name="Rectangle 113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18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0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1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sp>
        <p:nvSpPr>
          <p:cNvPr id="113" name="Right Arrow 112"/>
          <p:cNvSpPr/>
          <p:nvPr/>
        </p:nvSpPr>
        <p:spPr bwMode="auto">
          <a:xfrm rot="520988">
            <a:off x="5106567" y="4383360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4" name="Rounded Rectangular Callout 133"/>
          <p:cNvSpPr/>
          <p:nvPr/>
        </p:nvSpPr>
        <p:spPr bwMode="auto">
          <a:xfrm>
            <a:off x="2406396" y="4414987"/>
            <a:ext cx="2783646" cy="2343045"/>
          </a:xfrm>
          <a:prstGeom prst="wedgeRoundRectCallout">
            <a:avLst>
              <a:gd name="adj1" fmla="val 90725"/>
              <a:gd name="adj2" fmla="val -2824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Ok, you know the drill.  Let’s treat this </a:t>
            </a:r>
            <a:r>
              <a:rPr lang="en-US" sz="2000" dirty="0" err="1"/>
              <a:t>subtree</a:t>
            </a:r>
            <a:r>
              <a:rPr lang="en-US" sz="2000" dirty="0"/>
              <a:t> as if it’s a </a:t>
            </a:r>
            <a:r>
              <a:rPr lang="en-US" sz="2000" dirty="0" err="1">
                <a:solidFill>
                  <a:srgbClr val="6600CC"/>
                </a:solidFill>
              </a:rPr>
              <a:t>maxheap</a:t>
            </a:r>
            <a:r>
              <a:rPr lang="en-US" sz="2000" dirty="0"/>
              <a:t> and sift the top value down appropriately.</a:t>
            </a:r>
            <a:endParaRPr lang="en-US" sz="1200" dirty="0"/>
          </a:p>
        </p:txBody>
      </p:sp>
      <p:sp>
        <p:nvSpPr>
          <p:cNvPr id="137" name="Rounded Rectangular Callout 136"/>
          <p:cNvSpPr/>
          <p:nvPr/>
        </p:nvSpPr>
        <p:spPr bwMode="auto">
          <a:xfrm>
            <a:off x="1724891" y="2710592"/>
            <a:ext cx="3950930" cy="2135650"/>
          </a:xfrm>
          <a:prstGeom prst="wedgeRoundRectCallout">
            <a:avLst>
              <a:gd name="adj1" fmla="val 71645"/>
              <a:gd name="adj2" fmla="val 4316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Now this </a:t>
            </a:r>
            <a:r>
              <a:rPr lang="en-US" sz="2000" dirty="0" err="1"/>
              <a:t>subtree</a:t>
            </a:r>
            <a:r>
              <a:rPr lang="en-US" sz="2000" dirty="0"/>
              <a:t> is also a valid </a:t>
            </a:r>
            <a:r>
              <a:rPr lang="en-US" sz="2000" dirty="0" err="1"/>
              <a:t>maxheap</a:t>
            </a:r>
            <a:r>
              <a:rPr lang="en-US" sz="2000" dirty="0"/>
              <a:t>!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/>
              <a:t/>
            </a:r>
            <a:br>
              <a:rPr lang="en-US" sz="1050" dirty="0"/>
            </a:br>
            <a:r>
              <a:rPr lang="en-US" sz="2000" dirty="0"/>
              <a:t>Notice how it actually built upon our </a:t>
            </a:r>
            <a:r>
              <a:rPr lang="en-US" sz="2000" dirty="0">
                <a:solidFill>
                  <a:srgbClr val="6600CC"/>
                </a:solidFill>
              </a:rPr>
              <a:t>earlier </a:t>
            </a:r>
            <a:r>
              <a:rPr lang="en-US" sz="2000" dirty="0" err="1">
                <a:solidFill>
                  <a:srgbClr val="6600CC"/>
                </a:solidFill>
              </a:rPr>
              <a:t>maxheap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/>
              <a:t>that we previously </a:t>
            </a:r>
            <a:r>
              <a:rPr lang="en-US" sz="2000" dirty="0" err="1"/>
              <a:t>heapified</a:t>
            </a:r>
            <a:r>
              <a:rPr lang="en-US" sz="2000" dirty="0"/>
              <a:t>!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863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-0.00116 L -0.03819 0.091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" y="465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85185E-6 L 0.0415 -0.0935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86022E-6 L 0.10087 -0.0007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-4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23 L -0.10104 0.0004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81481E-6 L 0.07952 -0.11042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6" y="-5532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05105 -0.00139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9" grpId="1"/>
      <p:bldP spid="13" grpId="0"/>
      <p:bldP spid="13" grpId="1"/>
      <p:bldP spid="117" grpId="0" animBg="1"/>
      <p:bldP spid="128" grpId="0" animBg="1"/>
      <p:bldP spid="133" grpId="0" animBg="1"/>
      <p:bldP spid="133" grpId="1" animBg="1"/>
      <p:bldP spid="135" grpId="0" animBg="1"/>
      <p:bldP spid="135" grpId="1" animBg="1"/>
      <p:bldP spid="115" grpId="0" animBg="1"/>
      <p:bldP spid="115" grpId="1" animBg="1"/>
      <p:bldP spid="136" grpId="0" animBg="1"/>
      <p:bldP spid="136" grpId="1" animBg="1"/>
      <p:bldP spid="138" grpId="0" animBg="1"/>
      <p:bldP spid="138" grpId="1" animBg="1"/>
      <p:bldP spid="6" grpId="0" animBg="1"/>
      <p:bldP spid="6" grpId="1" animBg="1"/>
      <p:bldP spid="113" grpId="0" animBg="1"/>
      <p:bldP spid="134" grpId="0" animBg="1"/>
      <p:bldP spid="134" grpId="1" animBg="1"/>
      <p:bldP spid="137" grpId="0" animBg="1"/>
      <p:bldP spid="137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6" name="Rectangle 115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Ok, now here’s the algorithm:</a:t>
              </a:r>
            </a:p>
          </p:txBody>
        </p:sp>
        <p:sp>
          <p:nvSpPr>
            <p:cNvPr id="118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19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125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55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542256" y="217522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" name="Rectangle 3"/>
          <p:cNvSpPr/>
          <p:nvPr/>
        </p:nvSpPr>
        <p:spPr>
          <a:xfrm>
            <a:off x="6157337" y="526888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0157" y="58072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04250" y="218083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7945282" y="4634313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sp>
        <p:nvSpPr>
          <p:cNvPr id="8" name="Rectangle 7"/>
          <p:cNvSpPr/>
          <p:nvPr/>
        </p:nvSpPr>
        <p:spPr>
          <a:xfrm>
            <a:off x="6008327" y="2178648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71554" y="5259811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11899" y="217582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5549162" y="2177463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97943" y="463933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21</a:t>
            </a:r>
          </a:p>
        </p:txBody>
      </p:sp>
      <p:sp>
        <p:nvSpPr>
          <p:cNvPr id="6" name="Rectangle 5"/>
          <p:cNvSpPr/>
          <p:nvPr/>
        </p:nvSpPr>
        <p:spPr>
          <a:xfrm>
            <a:off x="5178081" y="2179028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72218" y="4021090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0</a:t>
            </a:r>
          </a:p>
        </p:txBody>
      </p:sp>
      <p:sp>
        <p:nvSpPr>
          <p:cNvPr id="113" name="Arc 112"/>
          <p:cNvSpPr/>
          <p:nvPr/>
        </p:nvSpPr>
        <p:spPr bwMode="auto">
          <a:xfrm flipH="1">
            <a:off x="6348323" y="4261757"/>
            <a:ext cx="1335314" cy="1695159"/>
          </a:xfrm>
          <a:prstGeom prst="arc">
            <a:avLst>
              <a:gd name="adj1" fmla="val 15884253"/>
              <a:gd name="adj2" fmla="val 19249507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7" name="Arc 126"/>
          <p:cNvSpPr/>
          <p:nvPr/>
        </p:nvSpPr>
        <p:spPr bwMode="auto">
          <a:xfrm>
            <a:off x="6815386" y="4856778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4606" y="5268569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000257" y="2181344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1" name="Text Box 3"/>
          <p:cNvSpPr txBox="1">
            <a:spLocks noChangeArrowheads="1"/>
          </p:cNvSpPr>
          <p:nvPr/>
        </p:nvSpPr>
        <p:spPr bwMode="auto">
          <a:xfrm>
            <a:off x="438945" y="5381696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Once we’ve finished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heapifying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from our </a:t>
            </a:r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root node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, our entire array will hold a </a:t>
            </a:r>
            <a:r>
              <a:rPr lang="en-US" sz="2200" dirty="0">
                <a:solidFill>
                  <a:srgbClr val="6600CC"/>
                </a:solidFill>
                <a:latin typeface="Comic Sans MS" pitchFamily="66" charset="0"/>
              </a:rPr>
              <a:t>valid </a:t>
            </a:r>
            <a:r>
              <a:rPr lang="en-US" sz="2200" dirty="0" err="1">
                <a:solidFill>
                  <a:srgbClr val="6600CC"/>
                </a:solidFill>
                <a:latin typeface="Comic Sans MS" pitchFamily="66" charset="0"/>
              </a:rPr>
              <a:t>maxheap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!</a:t>
            </a:r>
          </a:p>
        </p:txBody>
      </p:sp>
      <p:sp>
        <p:nvSpPr>
          <p:cNvPr id="123" name="Right Arrow 122"/>
          <p:cNvSpPr/>
          <p:nvPr/>
        </p:nvSpPr>
        <p:spPr bwMode="auto">
          <a:xfrm rot="5400000">
            <a:off x="4728533" y="1105671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4" name="Right Arrow 123"/>
          <p:cNvSpPr/>
          <p:nvPr/>
        </p:nvSpPr>
        <p:spPr bwMode="auto">
          <a:xfrm rot="520988">
            <a:off x="5830578" y="3620978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8" name="Line 177"/>
          <p:cNvSpPr>
            <a:spLocks noChangeShapeType="1"/>
          </p:cNvSpPr>
          <p:nvPr/>
        </p:nvSpPr>
        <p:spPr bwMode="auto">
          <a:xfrm>
            <a:off x="331068" y="375219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9" name="Line 177"/>
          <p:cNvSpPr>
            <a:spLocks noChangeShapeType="1"/>
          </p:cNvSpPr>
          <p:nvPr/>
        </p:nvSpPr>
        <p:spPr bwMode="auto">
          <a:xfrm>
            <a:off x="343023" y="417968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" name="Rounded Rectangular Callout 139" hidden="1"/>
          <p:cNvSpPr/>
          <p:nvPr/>
        </p:nvSpPr>
        <p:spPr bwMode="auto">
          <a:xfrm>
            <a:off x="6090408" y="635429"/>
            <a:ext cx="2783646" cy="2343045"/>
          </a:xfrm>
          <a:prstGeom prst="wedgeRoundRectCallout">
            <a:avLst>
              <a:gd name="adj1" fmla="val -730"/>
              <a:gd name="adj2" fmla="val 9371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Last time… </a:t>
            </a:r>
            <a:br>
              <a:rPr lang="en-US" sz="20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2000" dirty="0"/>
              <a:t>Let’s take our root value and sift it down so our whole tree turns into a valid </a:t>
            </a:r>
            <a:r>
              <a:rPr lang="en-US" sz="2000" dirty="0" err="1"/>
              <a:t>maxheap</a:t>
            </a:r>
            <a:r>
              <a:rPr lang="en-US" sz="2000" dirty="0"/>
              <a:t>!</a:t>
            </a:r>
            <a:endParaRPr lang="en-US" sz="1200" dirty="0"/>
          </a:p>
        </p:txBody>
      </p:sp>
      <p:sp>
        <p:nvSpPr>
          <p:cNvPr id="141" name="Line 177"/>
          <p:cNvSpPr>
            <a:spLocks noChangeShapeType="1"/>
          </p:cNvSpPr>
          <p:nvPr/>
        </p:nvSpPr>
        <p:spPr bwMode="auto">
          <a:xfrm>
            <a:off x="343023" y="457876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3763267" y="2636887"/>
            <a:ext cx="2368412" cy="1844255"/>
            <a:chOff x="6944906" y="-178789"/>
            <a:chExt cx="2368412" cy="1844255"/>
          </a:xfrm>
        </p:grpSpPr>
        <p:sp>
          <p:nvSpPr>
            <p:cNvPr id="121" name="Oval Callout 120"/>
            <p:cNvSpPr/>
            <p:nvPr/>
          </p:nvSpPr>
          <p:spPr bwMode="auto">
            <a:xfrm>
              <a:off x="7116280" y="-81541"/>
              <a:ext cx="2025664" cy="1526650"/>
            </a:xfrm>
            <a:prstGeom prst="wedgeEllipseCallout">
              <a:avLst>
                <a:gd name="adj1" fmla="val 102136"/>
                <a:gd name="adj2" fmla="val 40740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</a:t>
              </a: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now!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Oval Callout 121"/>
            <p:cNvSpPr/>
            <p:nvPr/>
          </p:nvSpPr>
          <p:spPr bwMode="auto">
            <a:xfrm>
              <a:off x="6944906" y="-178789"/>
              <a:ext cx="2368412" cy="1844255"/>
            </a:xfrm>
            <a:prstGeom prst="wedgeEllipseCallout">
              <a:avLst>
                <a:gd name="adj1" fmla="val 88480"/>
                <a:gd name="adj2" fmla="val 3005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valid </a:t>
              </a: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now!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26" name="Text Box 3"/>
          <p:cNvSpPr txBox="1">
            <a:spLocks noChangeArrowheads="1"/>
          </p:cNvSpPr>
          <p:nvPr/>
        </p:nvSpPr>
        <p:spPr bwMode="auto">
          <a:xfrm>
            <a:off x="135235" y="4094905"/>
            <a:ext cx="518700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Essentially what we’ve done is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heapify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each sub-tree from the bottom-up.</a:t>
            </a:r>
          </a:p>
        </p:txBody>
      </p:sp>
      <p:sp>
        <p:nvSpPr>
          <p:cNvPr id="128" name="Text Box 3"/>
          <p:cNvSpPr txBox="1">
            <a:spLocks noChangeArrowheads="1"/>
          </p:cNvSpPr>
          <p:nvPr/>
        </p:nvSpPr>
        <p:spPr bwMode="auto">
          <a:xfrm>
            <a:off x="135235" y="5079361"/>
            <a:ext cx="518700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As we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heapify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higher sub-trees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, they rely upon the </a:t>
            </a:r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lower sub-trees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that were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heapified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earlier!</a:t>
            </a:r>
          </a:p>
        </p:txBody>
      </p:sp>
      <p:sp>
        <p:nvSpPr>
          <p:cNvPr id="17" name="Oval 16"/>
          <p:cNvSpPr/>
          <p:nvPr/>
        </p:nvSpPr>
        <p:spPr bwMode="auto">
          <a:xfrm rot="1574169">
            <a:off x="5685550" y="5064090"/>
            <a:ext cx="979946" cy="161704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9" name="Oval 128"/>
          <p:cNvSpPr/>
          <p:nvPr/>
        </p:nvSpPr>
        <p:spPr bwMode="auto">
          <a:xfrm rot="1574169">
            <a:off x="7417842" y="4591225"/>
            <a:ext cx="1601731" cy="161704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0" name="Oval 129"/>
          <p:cNvSpPr/>
          <p:nvPr/>
        </p:nvSpPr>
        <p:spPr bwMode="auto">
          <a:xfrm rot="1574169">
            <a:off x="5689640" y="4498705"/>
            <a:ext cx="1601731" cy="237994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2" name="Oval 131"/>
          <p:cNvSpPr/>
          <p:nvPr/>
        </p:nvSpPr>
        <p:spPr bwMode="auto">
          <a:xfrm>
            <a:off x="5364190" y="4021090"/>
            <a:ext cx="3741816" cy="283691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22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6 0.00208 L -0.08802 0.0883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4" y="430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162 L 0.0915 -0.0885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6" y="-43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6 L 0.04809 -0.00024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" y="-4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59259E-6 L -0.04791 0.0004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802 0.08836 L -0.04549 0.18043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460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138 L -0.04236 -0.09553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47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09 -0.00024 L 0.20035 0.0009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04" y="4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7 L -0.14931 -0.0004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3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32346E-6 L -0.20225 -0.28644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22" y="-143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7.40741E-7 L 0.00261 -0.40301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2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6" grpId="0"/>
      <p:bldP spid="6" grpId="1"/>
      <p:bldP spid="6" grpId="2"/>
      <p:bldP spid="6" grpId="3"/>
      <p:bldP spid="14" grpId="0"/>
      <p:bldP spid="14" grpId="1"/>
      <p:bldP spid="14" grpId="2"/>
      <p:bldP spid="14" grpId="3"/>
      <p:bldP spid="113" grpId="0" animBg="1"/>
      <p:bldP spid="113" grpId="1" animBg="1"/>
      <p:bldP spid="127" grpId="0" animBg="1"/>
      <p:bldP spid="127" grpId="1" animBg="1"/>
      <p:bldP spid="15" grpId="0"/>
      <p:bldP spid="16" grpId="0"/>
      <p:bldP spid="131" grpId="0"/>
      <p:bldP spid="131" grpId="1"/>
      <p:bldP spid="123" grpId="0" animBg="1"/>
      <p:bldP spid="124" grpId="0" animBg="1"/>
      <p:bldP spid="138" grpId="0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26" grpId="0"/>
      <p:bldP spid="128" grpId="0"/>
      <p:bldP spid="17" grpId="0" animBg="1"/>
      <p:bldP spid="129" grpId="0" animBg="1"/>
      <p:bldP spid="130" grpId="0" animBg="1"/>
      <p:bldP spid="13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There’s one more thing to consider!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56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sp>
        <p:nvSpPr>
          <p:cNvPr id="131" name="Text Box 3"/>
          <p:cNvSpPr txBox="1">
            <a:spLocks noChangeArrowheads="1"/>
          </p:cNvSpPr>
          <p:nvPr/>
        </p:nvSpPr>
        <p:spPr bwMode="auto">
          <a:xfrm>
            <a:off x="343023" y="1839094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If you noticed, we wasted a bunch of time looking at single-node sub-trees.</a:t>
            </a:r>
          </a:p>
        </p:txBody>
      </p:sp>
      <p:sp>
        <p:nvSpPr>
          <p:cNvPr id="140" name="Rounded Rectangular Callout 139" hidden="1"/>
          <p:cNvSpPr/>
          <p:nvPr/>
        </p:nvSpPr>
        <p:spPr bwMode="auto">
          <a:xfrm>
            <a:off x="6090408" y="635429"/>
            <a:ext cx="2783646" cy="2343045"/>
          </a:xfrm>
          <a:prstGeom prst="wedgeRoundRectCallout">
            <a:avLst>
              <a:gd name="adj1" fmla="val -730"/>
              <a:gd name="adj2" fmla="val 9371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Last time… </a:t>
            </a:r>
            <a:br>
              <a:rPr lang="en-US" sz="20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2000" dirty="0"/>
              <a:t>Let’s take our root value and sift it down so our whole tree turns into a valid </a:t>
            </a:r>
            <a:r>
              <a:rPr lang="en-US" sz="2000" dirty="0" err="1"/>
              <a:t>maxheap</a:t>
            </a:r>
            <a:r>
              <a:rPr lang="en-US" sz="2000" dirty="0"/>
              <a:t>!</a:t>
            </a:r>
            <a:endParaRPr lang="en-US" sz="1200" dirty="0"/>
          </a:p>
        </p:txBody>
      </p:sp>
      <p:grpSp>
        <p:nvGrpSpPr>
          <p:cNvPr id="133" name="Group 132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134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135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136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137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142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143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44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145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146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147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57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158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2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3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164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8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9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70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5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6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177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3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4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85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9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0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191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6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7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198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4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5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206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1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2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213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8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9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220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4" name="Right Arrow 223"/>
          <p:cNvSpPr/>
          <p:nvPr/>
        </p:nvSpPr>
        <p:spPr bwMode="auto">
          <a:xfrm rot="520988">
            <a:off x="4474213" y="574018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5" name="Right Arrow 224"/>
          <p:cNvSpPr/>
          <p:nvPr/>
        </p:nvSpPr>
        <p:spPr bwMode="auto">
          <a:xfrm rot="5400000">
            <a:off x="7960522" y="113196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7" name="Text Box 3"/>
          <p:cNvSpPr txBox="1">
            <a:spLocks noChangeArrowheads="1"/>
          </p:cNvSpPr>
          <p:nvPr/>
        </p:nvSpPr>
        <p:spPr bwMode="auto">
          <a:xfrm>
            <a:off x="343023" y="3142333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But we only had to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reheapify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once we reached a sub-tree with at least two nodes.</a:t>
            </a:r>
          </a:p>
        </p:txBody>
      </p:sp>
      <p:sp>
        <p:nvSpPr>
          <p:cNvPr id="228" name="Text Box 3"/>
          <p:cNvSpPr txBox="1">
            <a:spLocks noChangeArrowheads="1"/>
          </p:cNvSpPr>
          <p:nvPr/>
        </p:nvSpPr>
        <p:spPr bwMode="auto">
          <a:xfrm>
            <a:off x="282063" y="4513359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Wouldn’t it be great if we could jump straight to this node to save time?</a:t>
            </a:r>
          </a:p>
        </p:txBody>
      </p:sp>
      <p:sp>
        <p:nvSpPr>
          <p:cNvPr id="229" name="Text Box 3"/>
          <p:cNvSpPr txBox="1">
            <a:spLocks noChangeArrowheads="1"/>
          </p:cNvSpPr>
          <p:nvPr/>
        </p:nvSpPr>
        <p:spPr bwMode="auto">
          <a:xfrm>
            <a:off x="226033" y="5885518"/>
            <a:ext cx="438243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We can – here’s how!</a:t>
            </a:r>
          </a:p>
        </p:txBody>
      </p:sp>
    </p:spTree>
    <p:extLst>
      <p:ext uri="{BB962C8B-B14F-4D97-AF65-F5344CB8AC3E}">
        <p14:creationId xmlns:p14="http://schemas.microsoft.com/office/powerpoint/2010/main" val="92083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85185E-6 L 0.28976 -0.0884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442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04814E-6 L -0.04878 2.04814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976 -0.08842 L 0.20504 -0.0902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6" y="-9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23 -1.11111E-6 L -0.09862 -1.11111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04 -0.09028 L 0.11285 -0.0923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8" y="-11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879 -1.11111E-6 L -0.15018 -1.11111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85 -0.09236 L 0.03785 -0.0932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-4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122 -1.11111E-6 L -0.19775 -0.00324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40" grpId="0" animBg="1"/>
      <p:bldP spid="140" grpId="1" animBg="1"/>
      <p:bldP spid="224" grpId="0" animBg="1"/>
      <p:bldP spid="224" grpId="1" animBg="1"/>
      <p:bldP spid="224" grpId="2" animBg="1"/>
      <p:bldP spid="224" grpId="3" animBg="1"/>
      <p:bldP spid="224" grpId="4" animBg="1"/>
      <p:bldP spid="224" grpId="5" animBg="1"/>
      <p:bldP spid="225" grpId="0" animBg="1"/>
      <p:bldP spid="225" grpId="1" animBg="1"/>
      <p:bldP spid="225" grpId="2" animBg="1"/>
      <p:bldP spid="225" grpId="3" animBg="1"/>
      <p:bldP spid="225" grpId="4" animBg="1"/>
      <p:bldP spid="225" grpId="5" animBg="1"/>
      <p:bldP spid="227" grpId="0"/>
      <p:bldP spid="228" grpId="0"/>
      <p:bldP spid="22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There’s one more thing to consider!</a:t>
            </a: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57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133" name="Group 132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134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135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136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137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142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143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44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145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146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147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57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158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2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3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164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8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9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70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5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6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177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3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4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85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9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0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191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6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7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198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4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5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4</a:t>
              </a:r>
            </a:p>
          </p:txBody>
        </p:sp>
        <p:sp>
          <p:nvSpPr>
            <p:cNvPr id="206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1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2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213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8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9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220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76445" y="2884266"/>
            <a:ext cx="6026041" cy="2031412"/>
            <a:chOff x="392530" y="3229549"/>
            <a:chExt cx="6026041" cy="2031412"/>
          </a:xfrm>
        </p:grpSpPr>
        <p:sp>
          <p:nvSpPr>
            <p:cNvPr id="91" name="Rectangle 90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/>
                <a:t>for (</a:t>
              </a:r>
              <a:r>
                <a:rPr lang="en-US" sz="2200" dirty="0" err="1"/>
                <a:t>curNode</a:t>
              </a:r>
              <a:r>
                <a:rPr lang="en-US" sz="2200" dirty="0"/>
                <a:t> = </a:t>
              </a:r>
              <a:r>
                <a:rPr lang="en-US" sz="2200" dirty="0" err="1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/>
                <a:t>thru </a:t>
              </a:r>
              <a:r>
                <a:rPr lang="en-US" sz="2200" dirty="0" err="1">
                  <a:solidFill>
                    <a:srgbClr val="7030A0"/>
                  </a:solidFill>
                </a:rPr>
                <a:t>rootNode</a:t>
              </a:r>
              <a:r>
                <a:rPr lang="en-US" sz="2200" dirty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93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Think of this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as a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94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Focus on the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rooted at </a:t>
              </a:r>
              <a:r>
                <a:rPr lang="en-US" sz="2000" dirty="0" err="1">
                  <a:latin typeface="Comic Sans MS" pitchFamily="66" charset="0"/>
                </a:rPr>
                <a:t>curNode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  <p:sp>
          <p:nvSpPr>
            <p:cNvPr id="95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>
                  <a:latin typeface="Comic Sans MS" pitchFamily="66" charset="0"/>
                </a:rPr>
                <a:t>Keep shifting the top value down until </a:t>
              </a:r>
              <a:br>
                <a:rPr lang="en-US" sz="2000" dirty="0">
                  <a:latin typeface="Comic Sans MS" pitchFamily="66" charset="0"/>
                </a:rPr>
              </a:br>
              <a:r>
                <a:rPr lang="en-US" sz="2000" dirty="0">
                  <a:latin typeface="Comic Sans MS" pitchFamily="66" charset="0"/>
                </a:rPr>
                <a:t>your </a:t>
              </a:r>
              <a:r>
                <a:rPr lang="en-US" sz="2000" dirty="0" err="1">
                  <a:latin typeface="Comic Sans MS" pitchFamily="66" charset="0"/>
                </a:rPr>
                <a:t>subtree</a:t>
              </a:r>
              <a:r>
                <a:rPr lang="en-US" sz="2000" dirty="0">
                  <a:latin typeface="Comic Sans MS" pitchFamily="66" charset="0"/>
                </a:rPr>
                <a:t> becomes a valid </a:t>
              </a:r>
              <a:r>
                <a:rPr lang="en-US" sz="2000" dirty="0" err="1">
                  <a:latin typeface="Comic Sans MS" pitchFamily="66" charset="0"/>
                </a:rPr>
                <a:t>maxheap</a:t>
              </a:r>
              <a:r>
                <a:rPr lang="en-US" sz="2000" dirty="0">
                  <a:latin typeface="Comic Sans MS" pitchFamily="66" charset="0"/>
                </a:rPr>
                <a:t>.</a:t>
              </a:r>
            </a:p>
          </p:txBody>
        </p:sp>
      </p:grpSp>
      <p:sp>
        <p:nvSpPr>
          <p:cNvPr id="96" name="Text Box 3"/>
          <p:cNvSpPr txBox="1">
            <a:spLocks noChangeArrowheads="1"/>
          </p:cNvSpPr>
          <p:nvPr/>
        </p:nvSpPr>
        <p:spPr bwMode="auto">
          <a:xfrm>
            <a:off x="365019" y="1597650"/>
            <a:ext cx="438243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Let’s update our </a:t>
            </a:r>
            <a:b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</a:b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shuffling algorithm slightly!</a:t>
            </a:r>
          </a:p>
        </p:txBody>
      </p:sp>
      <p:sp>
        <p:nvSpPr>
          <p:cNvPr id="97" name="Text Box 3"/>
          <p:cNvSpPr txBox="1">
            <a:spLocks noChangeArrowheads="1"/>
          </p:cNvSpPr>
          <p:nvPr/>
        </p:nvSpPr>
        <p:spPr bwMode="auto">
          <a:xfrm>
            <a:off x="215487" y="2957686"/>
            <a:ext cx="438243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200" dirty="0" err="1">
                <a:solidFill>
                  <a:schemeClr val="accent5">
                    <a:lumMod val="50000"/>
                  </a:schemeClr>
                </a:solidFill>
                <a:latin typeface="Comic Sans MS" pitchFamily="66" charset="0"/>
              </a:rPr>
              <a:t>startNode</a:t>
            </a:r>
            <a:r>
              <a:rPr lang="en-US" sz="2200" dirty="0">
                <a:latin typeface="Comic Sans MS" pitchFamily="66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mic Sans MS" pitchFamily="66" charset="0"/>
              </a:rPr>
              <a:t>N</a:t>
            </a:r>
            <a:r>
              <a:rPr lang="en-US" sz="2200" dirty="0">
                <a:latin typeface="Comic Sans MS" pitchFamily="66" charset="0"/>
              </a:rPr>
              <a:t>/2 - 1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56315" y="1520704"/>
            <a:ext cx="774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N=8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201045" y="2680612"/>
            <a:ext cx="4130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006666"/>
                </a:solidFill>
              </a:rPr>
              <a:t>0   1   2 </a:t>
            </a:r>
            <a:r>
              <a:rPr lang="en-US" sz="2800" dirty="0">
                <a:solidFill>
                  <a:srgbClr val="006666"/>
                </a:solidFill>
              </a:rPr>
              <a:t> </a:t>
            </a:r>
            <a:r>
              <a:rPr lang="en-US" dirty="0">
                <a:solidFill>
                  <a:srgbClr val="006666"/>
                </a:solidFill>
              </a:rPr>
              <a:t> 3   4   5   6   7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2266741" y="3569728"/>
            <a:ext cx="1222908" cy="246489"/>
          </a:xfrm>
          <a:prstGeom prst="line">
            <a:avLst/>
          </a:prstGeom>
          <a:solidFill>
            <a:srgbClr val="FFEF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" name="Rectangle 102"/>
          <p:cNvSpPr/>
          <p:nvPr/>
        </p:nvSpPr>
        <p:spPr bwMode="auto">
          <a:xfrm>
            <a:off x="2215759" y="3433662"/>
            <a:ext cx="1302537" cy="473969"/>
          </a:xfrm>
          <a:prstGeom prst="rect">
            <a:avLst/>
          </a:prstGeom>
          <a:solidFill>
            <a:srgbClr val="FFFFFF">
              <a:alpha val="92157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58199" y="3496349"/>
            <a:ext cx="15135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startNode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5" name="Line 177"/>
          <p:cNvSpPr>
            <a:spLocks noChangeShapeType="1"/>
          </p:cNvSpPr>
          <p:nvPr/>
        </p:nvSpPr>
        <p:spPr bwMode="auto">
          <a:xfrm>
            <a:off x="-129231" y="3170330"/>
            <a:ext cx="403459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6" name="Rounded Rectangular Callout 105"/>
          <p:cNvSpPr/>
          <p:nvPr/>
        </p:nvSpPr>
        <p:spPr bwMode="auto">
          <a:xfrm>
            <a:off x="1403819" y="959541"/>
            <a:ext cx="3636907" cy="1636699"/>
          </a:xfrm>
          <a:prstGeom prst="wedgeRoundRectCallout">
            <a:avLst>
              <a:gd name="adj1" fmla="val -59828"/>
              <a:gd name="adj2" fmla="val 7518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OK, let’s see: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startNode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/>
              <a:t>= 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/>
              <a:t>/2 – 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That means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startNode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/>
              <a:t>= </a:t>
            </a:r>
            <a:r>
              <a:rPr lang="en-US" sz="2000" dirty="0">
                <a:solidFill>
                  <a:srgbClr val="FF0000"/>
                </a:solidFill>
              </a:rPr>
              <a:t>3</a:t>
            </a:r>
            <a:r>
              <a:rPr lang="en-US" sz="2000" dirty="0"/>
              <a:t>.</a:t>
            </a:r>
            <a:endParaRPr lang="en-US" sz="1200" dirty="0"/>
          </a:p>
        </p:txBody>
      </p:sp>
      <p:sp>
        <p:nvSpPr>
          <p:cNvPr id="107" name="Right Arrow 106"/>
          <p:cNvSpPr/>
          <p:nvPr/>
        </p:nvSpPr>
        <p:spPr bwMode="auto">
          <a:xfrm rot="520988">
            <a:off x="4581667" y="4928776"/>
            <a:ext cx="1432634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startNode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8" name="Right Arrow 107"/>
          <p:cNvSpPr/>
          <p:nvPr/>
        </p:nvSpPr>
        <p:spPr bwMode="auto">
          <a:xfrm rot="5400000">
            <a:off x="5994690" y="1010619"/>
            <a:ext cx="146331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startNode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9" name="Text Box 3"/>
          <p:cNvSpPr txBox="1">
            <a:spLocks noChangeArrowheads="1"/>
          </p:cNvSpPr>
          <p:nvPr/>
        </p:nvSpPr>
        <p:spPr bwMode="auto">
          <a:xfrm>
            <a:off x="365019" y="5413158"/>
            <a:ext cx="46612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endParaRPr lang="en-US" sz="18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110" name="Text Box 3"/>
          <p:cNvSpPr txBox="1">
            <a:spLocks noChangeArrowheads="1"/>
          </p:cNvSpPr>
          <p:nvPr/>
        </p:nvSpPr>
        <p:spPr bwMode="auto">
          <a:xfrm>
            <a:off x="361003" y="6131062"/>
            <a:ext cx="46612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endParaRPr lang="en-US" sz="18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111" name="Rounded Rectangular Callout 110"/>
          <p:cNvSpPr/>
          <p:nvPr/>
        </p:nvSpPr>
        <p:spPr bwMode="auto">
          <a:xfrm>
            <a:off x="1723398" y="180475"/>
            <a:ext cx="4376536" cy="2267568"/>
          </a:xfrm>
          <a:prstGeom prst="wedgeRoundRectCallout">
            <a:avLst>
              <a:gd name="adj1" fmla="val -59828"/>
              <a:gd name="adj2" fmla="val 7518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This locates the lowest, right-most node in the tree that has </a:t>
            </a:r>
            <a:r>
              <a:rPr lang="en-US" sz="2000" dirty="0">
                <a:solidFill>
                  <a:srgbClr val="FF0000"/>
                </a:solidFill>
              </a:rPr>
              <a:t>at least one child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/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Allowing us to skip </a:t>
            </a:r>
            <a:r>
              <a:rPr lang="en-US" sz="2000" dirty="0">
                <a:solidFill>
                  <a:srgbClr val="FF0000"/>
                </a:solidFill>
              </a:rPr>
              <a:t>all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of the </a:t>
            </a:r>
            <a:r>
              <a:rPr lang="en-US" sz="2000" dirty="0">
                <a:solidFill>
                  <a:srgbClr val="FF0000"/>
                </a:solidFill>
              </a:rPr>
              <a:t>single-element trees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– that’s roughly </a:t>
            </a:r>
            <a:r>
              <a:rPr lang="en-US" sz="2000" dirty="0">
                <a:solidFill>
                  <a:srgbClr val="FF0000"/>
                </a:solidFill>
              </a:rPr>
              <a:t>50%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of all the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subtrees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!</a:t>
            </a:r>
          </a:p>
        </p:txBody>
      </p:sp>
      <p:sp>
        <p:nvSpPr>
          <p:cNvPr id="112" name="Right Arrow 111"/>
          <p:cNvSpPr/>
          <p:nvPr/>
        </p:nvSpPr>
        <p:spPr bwMode="auto">
          <a:xfrm rot="20466279">
            <a:off x="4687239" y="5998532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3" name="Right Arrow 112"/>
          <p:cNvSpPr/>
          <p:nvPr/>
        </p:nvSpPr>
        <p:spPr bwMode="auto">
          <a:xfrm rot="16863351">
            <a:off x="8056851" y="6015714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5" name="Right Arrow 114"/>
          <p:cNvSpPr/>
          <p:nvPr/>
        </p:nvSpPr>
        <p:spPr bwMode="auto">
          <a:xfrm rot="16863351">
            <a:off x="7311022" y="6015714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6" name="Right Arrow 115"/>
          <p:cNvSpPr/>
          <p:nvPr/>
        </p:nvSpPr>
        <p:spPr bwMode="auto">
          <a:xfrm rot="16863351">
            <a:off x="6477996" y="6036562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224574" y="5803926"/>
            <a:ext cx="4215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This is the complete version of the efficient shuffling algorithm!</a:t>
            </a:r>
          </a:p>
        </p:txBody>
      </p:sp>
    </p:spTree>
    <p:extLst>
      <p:ext uri="{BB962C8B-B14F-4D97-AF65-F5344CB8AC3E}">
        <p14:creationId xmlns:p14="http://schemas.microsoft.com/office/powerpoint/2010/main" val="273386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05253E-6 L -0.00034 0.0867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3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2" grpId="0"/>
      <p:bldP spid="99" grpId="0"/>
      <p:bldP spid="103" grpId="0" animBg="1"/>
      <p:bldP spid="6" grpId="0"/>
      <p:bldP spid="105" grpId="0" animBg="1"/>
      <p:bldP spid="105" grpId="1" animBg="1"/>
      <p:bldP spid="106" grpId="0" animBg="1"/>
      <p:bldP spid="106" grpId="1" animBg="1"/>
      <p:bldP spid="107" grpId="0" animBg="1"/>
      <p:bldP spid="108" grpId="0" animBg="1"/>
      <p:bldP spid="109" grpId="0"/>
      <p:bldP spid="110" grpId="0"/>
      <p:bldP spid="111" grpId="0" animBg="1"/>
      <p:bldP spid="111" grpId="1" animBg="1"/>
      <p:bldP spid="112" grpId="0" animBg="1"/>
      <p:bldP spid="113" grpId="0" animBg="1"/>
      <p:bldP spid="115" grpId="0" animBg="1"/>
      <p:bldP spid="116" grpId="0" animBg="1"/>
      <p:bldP spid="11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302233" y="731840"/>
            <a:ext cx="469087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000" dirty="0">
                <a:solidFill>
                  <a:srgbClr val="FF0000"/>
                </a:solidFill>
                <a:latin typeface="Comic Sans MS" pitchFamily="66" charset="0"/>
              </a:rPr>
              <a:t>Alright, so we’ve completed Step #1 and our input array now holds a valid </a:t>
            </a:r>
            <a:r>
              <a:rPr lang="en-US" sz="2000" dirty="0" err="1">
                <a:solidFill>
                  <a:srgbClr val="FF0000"/>
                </a:solidFill>
                <a:latin typeface="Comic Sans MS" pitchFamily="66" charset="0"/>
              </a:rPr>
              <a:t>maxheap</a:t>
            </a:r>
            <a:r>
              <a:rPr lang="en-US" sz="2000" dirty="0">
                <a:solidFill>
                  <a:srgbClr val="FF0000"/>
                </a:solidFill>
                <a:latin typeface="Comic Sans MS" pitchFamily="66" charset="0"/>
              </a:rPr>
              <a:t>. On to Step #2!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168" y="-242760"/>
            <a:ext cx="7772400" cy="1143000"/>
          </a:xfrm>
        </p:spPr>
        <p:txBody>
          <a:bodyPr/>
          <a:lstStyle/>
          <a:p>
            <a:r>
              <a:rPr lang="en-US" sz="3200" dirty="0"/>
              <a:t>Efficient </a:t>
            </a:r>
            <a:r>
              <a:rPr lang="en-US" sz="3200" dirty="0" err="1"/>
              <a:t>Heapsort</a:t>
            </a:r>
            <a:r>
              <a:rPr lang="en-US" sz="3200" dirty="0"/>
              <a:t>: Step #2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5300" y="3766423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Now here’s Step #2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1619" y="4704558"/>
            <a:ext cx="955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1. </a:t>
            </a:r>
            <a:r>
              <a:rPr lang="en-US" sz="2000" dirty="0">
                <a:solidFill>
                  <a:srgbClr val="6600CC"/>
                </a:solidFill>
              </a:rPr>
              <a:t>Extract the biggest value </a:t>
            </a:r>
            <a:r>
              <a:rPr lang="en-US" sz="2000" dirty="0"/>
              <a:t>from the </a:t>
            </a:r>
            <a:r>
              <a:rPr lang="en-US" sz="2000" dirty="0" err="1"/>
              <a:t>maxheap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6600CC"/>
                </a:solidFill>
              </a:rPr>
              <a:t>re-</a:t>
            </a:r>
            <a:r>
              <a:rPr lang="en-US" sz="2000" dirty="0" err="1">
                <a:solidFill>
                  <a:srgbClr val="6600CC"/>
                </a:solidFill>
              </a:rPr>
              <a:t>heapify</a:t>
            </a:r>
            <a:r>
              <a:rPr lang="en-US" sz="2000" dirty="0">
                <a:solidFill>
                  <a:srgbClr val="6600CC"/>
                </a:solidFill>
              </a:rPr>
              <a:t/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/>
              <a:t>    (just as we learned about 20 slides ago)</a:t>
            </a:r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5415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 </a:t>
            </a:r>
          </a:p>
        </p:txBody>
      </p: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9987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5</a:t>
            </a:r>
          </a:p>
        </p:txBody>
      </p: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14559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19131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3</a:t>
            </a:r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23703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0</a:t>
            </a:r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auto">
          <a:xfrm>
            <a:off x="28275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4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32847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4" name="Rectangle 11"/>
          <p:cNvSpPr>
            <a:spLocks noChangeArrowheads="1"/>
          </p:cNvSpPr>
          <p:nvPr/>
        </p:nvSpPr>
        <p:spPr bwMode="auto">
          <a:xfrm>
            <a:off x="37419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85" name="Group 168"/>
          <p:cNvGrpSpPr>
            <a:grpSpLocks/>
          </p:cNvGrpSpPr>
          <p:nvPr/>
        </p:nvGrpSpPr>
        <p:grpSpPr bwMode="auto">
          <a:xfrm>
            <a:off x="1455968" y="2139838"/>
            <a:ext cx="457200" cy="533400"/>
            <a:chOff x="2167" y="960"/>
            <a:chExt cx="288" cy="336"/>
          </a:xfrm>
        </p:grpSpPr>
        <p:sp>
          <p:nvSpPr>
            <p:cNvPr id="86" name="Line 169"/>
            <p:cNvSpPr>
              <a:spLocks noChangeShapeType="1"/>
            </p:cNvSpPr>
            <p:nvPr/>
          </p:nvSpPr>
          <p:spPr bwMode="auto">
            <a:xfrm>
              <a:off x="2167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170"/>
            <p:cNvSpPr>
              <a:spLocks noChangeShapeType="1"/>
            </p:cNvSpPr>
            <p:nvPr/>
          </p:nvSpPr>
          <p:spPr bwMode="auto">
            <a:xfrm>
              <a:off x="2455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8" name="Rectangle 13"/>
          <p:cNvSpPr>
            <a:spLocks noChangeArrowheads="1"/>
          </p:cNvSpPr>
          <p:nvPr/>
        </p:nvSpPr>
        <p:spPr bwMode="auto">
          <a:xfrm>
            <a:off x="6932859" y="1296766"/>
            <a:ext cx="668339" cy="47783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" name="Rectangle 14"/>
          <p:cNvSpPr>
            <a:spLocks noChangeArrowheads="1"/>
          </p:cNvSpPr>
          <p:nvPr/>
        </p:nvSpPr>
        <p:spPr bwMode="auto">
          <a:xfrm>
            <a:off x="6967784" y="1584104"/>
            <a:ext cx="280988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" name="Rectangle 15"/>
          <p:cNvSpPr>
            <a:spLocks noChangeArrowheads="1"/>
          </p:cNvSpPr>
          <p:nvPr/>
        </p:nvSpPr>
        <p:spPr bwMode="auto">
          <a:xfrm>
            <a:off x="7283697" y="1584104"/>
            <a:ext cx="282576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Text Box 16"/>
          <p:cNvSpPr txBox="1">
            <a:spLocks noChangeArrowheads="1"/>
          </p:cNvSpPr>
          <p:nvPr/>
        </p:nvSpPr>
        <p:spPr bwMode="auto">
          <a:xfrm>
            <a:off x="7223372" y="1533304"/>
            <a:ext cx="185738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2" name="Text Box 17"/>
          <p:cNvSpPr txBox="1">
            <a:spLocks noChangeArrowheads="1"/>
          </p:cNvSpPr>
          <p:nvPr/>
        </p:nvSpPr>
        <p:spPr bwMode="auto">
          <a:xfrm>
            <a:off x="6923334" y="1534892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4" name="Rectangle 19"/>
          <p:cNvSpPr>
            <a:spLocks noChangeArrowheads="1"/>
          </p:cNvSpPr>
          <p:nvPr/>
        </p:nvSpPr>
        <p:spPr bwMode="auto">
          <a:xfrm>
            <a:off x="6154982" y="1925418"/>
            <a:ext cx="668339" cy="47783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" name="Rectangle 20"/>
          <p:cNvSpPr>
            <a:spLocks noChangeArrowheads="1"/>
          </p:cNvSpPr>
          <p:nvPr/>
        </p:nvSpPr>
        <p:spPr bwMode="auto">
          <a:xfrm>
            <a:off x="6189907" y="2211168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" name="Rectangle 21"/>
          <p:cNvSpPr>
            <a:spLocks noChangeArrowheads="1"/>
          </p:cNvSpPr>
          <p:nvPr/>
        </p:nvSpPr>
        <p:spPr bwMode="auto">
          <a:xfrm>
            <a:off x="6507408" y="2211168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Text Box 22"/>
          <p:cNvSpPr txBox="1">
            <a:spLocks noChangeArrowheads="1"/>
          </p:cNvSpPr>
          <p:nvPr/>
        </p:nvSpPr>
        <p:spPr bwMode="auto">
          <a:xfrm>
            <a:off x="6467721" y="2163543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8" name="Text Box 23"/>
          <p:cNvSpPr txBox="1">
            <a:spLocks noChangeArrowheads="1"/>
          </p:cNvSpPr>
          <p:nvPr/>
        </p:nvSpPr>
        <p:spPr bwMode="auto">
          <a:xfrm>
            <a:off x="6162920" y="2166718"/>
            <a:ext cx="1841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9" name="Text Box 24"/>
          <p:cNvSpPr txBox="1">
            <a:spLocks noChangeArrowheads="1"/>
          </p:cNvSpPr>
          <p:nvPr/>
        </p:nvSpPr>
        <p:spPr bwMode="auto">
          <a:xfrm>
            <a:off x="6402633" y="1938118"/>
            <a:ext cx="368301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3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3796513" y="2202881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0" name="Line 25"/>
          <p:cNvSpPr>
            <a:spLocks noChangeShapeType="1"/>
          </p:cNvSpPr>
          <p:nvPr/>
        </p:nvSpPr>
        <p:spPr bwMode="auto">
          <a:xfrm flipH="1">
            <a:off x="6609008" y="1642842"/>
            <a:ext cx="393701" cy="2905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" name="Rectangle 26"/>
          <p:cNvSpPr>
            <a:spLocks noChangeArrowheads="1"/>
          </p:cNvSpPr>
          <p:nvPr/>
        </p:nvSpPr>
        <p:spPr bwMode="auto">
          <a:xfrm>
            <a:off x="7699623" y="1925418"/>
            <a:ext cx="668339" cy="48418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" name="Rectangle 27"/>
          <p:cNvSpPr>
            <a:spLocks noChangeArrowheads="1"/>
          </p:cNvSpPr>
          <p:nvPr/>
        </p:nvSpPr>
        <p:spPr bwMode="auto">
          <a:xfrm>
            <a:off x="7734548" y="2215931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Rectangle 28"/>
          <p:cNvSpPr>
            <a:spLocks noChangeArrowheads="1"/>
          </p:cNvSpPr>
          <p:nvPr/>
        </p:nvSpPr>
        <p:spPr bwMode="auto">
          <a:xfrm>
            <a:off x="8052049" y="2215931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Text Box 29"/>
          <p:cNvSpPr txBox="1">
            <a:spLocks noChangeArrowheads="1"/>
          </p:cNvSpPr>
          <p:nvPr/>
        </p:nvSpPr>
        <p:spPr bwMode="auto">
          <a:xfrm>
            <a:off x="8012361" y="2166718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75" name="Text Box 30"/>
          <p:cNvSpPr txBox="1">
            <a:spLocks noChangeArrowheads="1"/>
          </p:cNvSpPr>
          <p:nvPr/>
        </p:nvSpPr>
        <p:spPr bwMode="auto">
          <a:xfrm>
            <a:off x="7707561" y="2166718"/>
            <a:ext cx="18415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77" name="Rectangle 32"/>
          <p:cNvSpPr>
            <a:spLocks noChangeArrowheads="1"/>
          </p:cNvSpPr>
          <p:nvPr/>
        </p:nvSpPr>
        <p:spPr bwMode="auto">
          <a:xfrm>
            <a:off x="7307510" y="1592042"/>
            <a:ext cx="236538" cy="1270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8" name="Line 33"/>
          <p:cNvSpPr>
            <a:spLocks noChangeShapeType="1"/>
          </p:cNvSpPr>
          <p:nvPr/>
        </p:nvSpPr>
        <p:spPr bwMode="auto">
          <a:xfrm>
            <a:off x="7521823" y="1644429"/>
            <a:ext cx="368301" cy="2968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9" name="Rectangle 34"/>
          <p:cNvSpPr>
            <a:spLocks noChangeArrowheads="1"/>
          </p:cNvSpPr>
          <p:nvPr/>
        </p:nvSpPr>
        <p:spPr bwMode="auto">
          <a:xfrm>
            <a:off x="6153395" y="1923830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" name="Rectangle 35"/>
          <p:cNvSpPr>
            <a:spLocks noChangeArrowheads="1"/>
          </p:cNvSpPr>
          <p:nvPr/>
        </p:nvSpPr>
        <p:spPr bwMode="auto">
          <a:xfrm>
            <a:off x="6188320" y="2211168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" name="Rectangle 36"/>
          <p:cNvSpPr>
            <a:spLocks noChangeArrowheads="1"/>
          </p:cNvSpPr>
          <p:nvPr/>
        </p:nvSpPr>
        <p:spPr bwMode="auto">
          <a:xfrm>
            <a:off x="6504233" y="2211168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" name="Text Box 37"/>
          <p:cNvSpPr txBox="1">
            <a:spLocks noChangeArrowheads="1"/>
          </p:cNvSpPr>
          <p:nvPr/>
        </p:nvSpPr>
        <p:spPr bwMode="auto">
          <a:xfrm>
            <a:off x="6443908" y="2161956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83" name="Text Box 38"/>
          <p:cNvSpPr txBox="1">
            <a:spLocks noChangeArrowheads="1"/>
          </p:cNvSpPr>
          <p:nvPr/>
        </p:nvSpPr>
        <p:spPr bwMode="auto">
          <a:xfrm>
            <a:off x="6143870" y="2163543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84" name="Text Box 39"/>
          <p:cNvSpPr txBox="1">
            <a:spLocks noChangeArrowheads="1"/>
          </p:cNvSpPr>
          <p:nvPr/>
        </p:nvSpPr>
        <p:spPr bwMode="auto">
          <a:xfrm>
            <a:off x="6310558" y="1861917"/>
            <a:ext cx="369888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5</a:t>
            </a:r>
          </a:p>
        </p:txBody>
      </p:sp>
      <p:sp>
        <p:nvSpPr>
          <p:cNvPr id="185" name="Rectangle 40"/>
          <p:cNvSpPr>
            <a:spLocks noChangeArrowheads="1"/>
          </p:cNvSpPr>
          <p:nvPr/>
        </p:nvSpPr>
        <p:spPr bwMode="auto">
          <a:xfrm>
            <a:off x="5783507" y="2550894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" name="Rectangle 41"/>
          <p:cNvSpPr>
            <a:spLocks noChangeArrowheads="1"/>
          </p:cNvSpPr>
          <p:nvPr/>
        </p:nvSpPr>
        <p:spPr bwMode="auto">
          <a:xfrm>
            <a:off x="5818432" y="2838232"/>
            <a:ext cx="280988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7" name="Rectangle 42"/>
          <p:cNvSpPr>
            <a:spLocks noChangeArrowheads="1"/>
          </p:cNvSpPr>
          <p:nvPr/>
        </p:nvSpPr>
        <p:spPr bwMode="auto">
          <a:xfrm>
            <a:off x="6135932" y="2838232"/>
            <a:ext cx="280988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8" name="Text Box 43"/>
          <p:cNvSpPr txBox="1">
            <a:spLocks noChangeArrowheads="1"/>
          </p:cNvSpPr>
          <p:nvPr/>
        </p:nvSpPr>
        <p:spPr bwMode="auto">
          <a:xfrm>
            <a:off x="6097832" y="2787432"/>
            <a:ext cx="182563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89" name="Text Box 44"/>
          <p:cNvSpPr txBox="1">
            <a:spLocks noChangeArrowheads="1"/>
          </p:cNvSpPr>
          <p:nvPr/>
        </p:nvSpPr>
        <p:spPr bwMode="auto">
          <a:xfrm>
            <a:off x="5793032" y="279219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90" name="Text Box 45"/>
          <p:cNvSpPr txBox="1">
            <a:spLocks noChangeArrowheads="1"/>
          </p:cNvSpPr>
          <p:nvPr/>
        </p:nvSpPr>
        <p:spPr bwMode="auto">
          <a:xfrm>
            <a:off x="5943844" y="2496919"/>
            <a:ext cx="371476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3</a:t>
            </a:r>
          </a:p>
        </p:txBody>
      </p:sp>
      <p:sp>
        <p:nvSpPr>
          <p:cNvPr id="191" name="Line 46"/>
          <p:cNvSpPr>
            <a:spLocks noChangeShapeType="1"/>
          </p:cNvSpPr>
          <p:nvPr/>
        </p:nvSpPr>
        <p:spPr bwMode="auto">
          <a:xfrm flipH="1">
            <a:off x="6175620" y="2268318"/>
            <a:ext cx="119063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" name="Rectangle 47"/>
          <p:cNvSpPr>
            <a:spLocks noChangeArrowheads="1"/>
          </p:cNvSpPr>
          <p:nvPr/>
        </p:nvSpPr>
        <p:spPr bwMode="auto">
          <a:xfrm>
            <a:off x="6518521" y="2550894"/>
            <a:ext cx="668339" cy="48418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" name="Rectangle 48"/>
          <p:cNvSpPr>
            <a:spLocks noChangeArrowheads="1"/>
          </p:cNvSpPr>
          <p:nvPr/>
        </p:nvSpPr>
        <p:spPr bwMode="auto">
          <a:xfrm>
            <a:off x="6553446" y="2841407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" name="Rectangle 49"/>
          <p:cNvSpPr>
            <a:spLocks noChangeArrowheads="1"/>
          </p:cNvSpPr>
          <p:nvPr/>
        </p:nvSpPr>
        <p:spPr bwMode="auto">
          <a:xfrm>
            <a:off x="6870946" y="2841407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" name="Text Box 50"/>
          <p:cNvSpPr txBox="1">
            <a:spLocks noChangeArrowheads="1"/>
          </p:cNvSpPr>
          <p:nvPr/>
        </p:nvSpPr>
        <p:spPr bwMode="auto">
          <a:xfrm>
            <a:off x="6832846" y="2790607"/>
            <a:ext cx="182563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96" name="Text Box 51"/>
          <p:cNvSpPr txBox="1">
            <a:spLocks noChangeArrowheads="1"/>
          </p:cNvSpPr>
          <p:nvPr/>
        </p:nvSpPr>
        <p:spPr bwMode="auto">
          <a:xfrm>
            <a:off x="6526458" y="279219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97" name="Text Box 52"/>
          <p:cNvSpPr txBox="1">
            <a:spLocks noChangeArrowheads="1"/>
          </p:cNvSpPr>
          <p:nvPr/>
        </p:nvSpPr>
        <p:spPr bwMode="auto">
          <a:xfrm>
            <a:off x="6675683" y="2492156"/>
            <a:ext cx="369888" cy="458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0</a:t>
            </a:r>
          </a:p>
        </p:txBody>
      </p:sp>
      <p:sp>
        <p:nvSpPr>
          <p:cNvPr id="198" name="Rectangle 53"/>
          <p:cNvSpPr>
            <a:spLocks noChangeArrowheads="1"/>
          </p:cNvSpPr>
          <p:nvPr/>
        </p:nvSpPr>
        <p:spPr bwMode="auto">
          <a:xfrm>
            <a:off x="6528046" y="2219106"/>
            <a:ext cx="238126" cy="1270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9" name="Line 54"/>
          <p:cNvSpPr>
            <a:spLocks noChangeShapeType="1"/>
          </p:cNvSpPr>
          <p:nvPr/>
        </p:nvSpPr>
        <p:spPr bwMode="auto">
          <a:xfrm>
            <a:off x="6629646" y="2269906"/>
            <a:ext cx="96838" cy="28575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0" name="Rectangle 55"/>
          <p:cNvSpPr>
            <a:spLocks noChangeArrowheads="1"/>
          </p:cNvSpPr>
          <p:nvPr/>
        </p:nvSpPr>
        <p:spPr bwMode="auto">
          <a:xfrm>
            <a:off x="7367835" y="2535019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Rectangle 56"/>
          <p:cNvSpPr>
            <a:spLocks noChangeArrowheads="1"/>
          </p:cNvSpPr>
          <p:nvPr/>
        </p:nvSpPr>
        <p:spPr bwMode="auto">
          <a:xfrm>
            <a:off x="7402760" y="2822357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Rectangle 57"/>
          <p:cNvSpPr>
            <a:spLocks noChangeArrowheads="1"/>
          </p:cNvSpPr>
          <p:nvPr/>
        </p:nvSpPr>
        <p:spPr bwMode="auto">
          <a:xfrm>
            <a:off x="7718673" y="2822357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Text Box 58"/>
          <p:cNvSpPr txBox="1">
            <a:spLocks noChangeArrowheads="1"/>
          </p:cNvSpPr>
          <p:nvPr/>
        </p:nvSpPr>
        <p:spPr bwMode="auto">
          <a:xfrm>
            <a:off x="7678986" y="277314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04" name="Text Box 59"/>
          <p:cNvSpPr txBox="1">
            <a:spLocks noChangeArrowheads="1"/>
          </p:cNvSpPr>
          <p:nvPr/>
        </p:nvSpPr>
        <p:spPr bwMode="auto">
          <a:xfrm>
            <a:off x="7374185" y="2774732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05" name="Text Box 60"/>
          <p:cNvSpPr txBox="1">
            <a:spLocks noChangeArrowheads="1"/>
          </p:cNvSpPr>
          <p:nvPr/>
        </p:nvSpPr>
        <p:spPr bwMode="auto">
          <a:xfrm>
            <a:off x="7391647" y="2452469"/>
            <a:ext cx="369888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4</a:t>
            </a:r>
          </a:p>
        </p:txBody>
      </p:sp>
      <p:sp>
        <p:nvSpPr>
          <p:cNvPr id="206" name="Line 61"/>
          <p:cNvSpPr>
            <a:spLocks noChangeShapeType="1"/>
          </p:cNvSpPr>
          <p:nvPr/>
        </p:nvSpPr>
        <p:spPr bwMode="auto">
          <a:xfrm flipH="1">
            <a:off x="7759948" y="2254031"/>
            <a:ext cx="119063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Rectangle 62"/>
          <p:cNvSpPr>
            <a:spLocks noChangeArrowheads="1"/>
          </p:cNvSpPr>
          <p:nvPr/>
        </p:nvSpPr>
        <p:spPr bwMode="auto">
          <a:xfrm>
            <a:off x="8128249" y="2536607"/>
            <a:ext cx="668339" cy="48418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Rectangle 63"/>
          <p:cNvSpPr>
            <a:spLocks noChangeArrowheads="1"/>
          </p:cNvSpPr>
          <p:nvPr/>
        </p:nvSpPr>
        <p:spPr bwMode="auto">
          <a:xfrm>
            <a:off x="8163174" y="2827120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" name="Rectangle 64"/>
          <p:cNvSpPr>
            <a:spLocks noChangeArrowheads="1"/>
          </p:cNvSpPr>
          <p:nvPr/>
        </p:nvSpPr>
        <p:spPr bwMode="auto">
          <a:xfrm>
            <a:off x="8480675" y="2827120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" name="Text Box 65"/>
          <p:cNvSpPr txBox="1">
            <a:spLocks noChangeArrowheads="1"/>
          </p:cNvSpPr>
          <p:nvPr/>
        </p:nvSpPr>
        <p:spPr bwMode="auto">
          <a:xfrm>
            <a:off x="8442575" y="2776320"/>
            <a:ext cx="1825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11" name="Text Box 66"/>
          <p:cNvSpPr txBox="1">
            <a:spLocks noChangeArrowheads="1"/>
          </p:cNvSpPr>
          <p:nvPr/>
        </p:nvSpPr>
        <p:spPr bwMode="auto">
          <a:xfrm>
            <a:off x="8136187" y="277949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12" name="Text Box 67"/>
          <p:cNvSpPr txBox="1">
            <a:spLocks noChangeArrowheads="1"/>
          </p:cNvSpPr>
          <p:nvPr/>
        </p:nvSpPr>
        <p:spPr bwMode="auto">
          <a:xfrm>
            <a:off x="8285412" y="2479456"/>
            <a:ext cx="371476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sp>
        <p:nvSpPr>
          <p:cNvPr id="213" name="Line 68"/>
          <p:cNvSpPr>
            <a:spLocks noChangeShapeType="1"/>
          </p:cNvSpPr>
          <p:nvPr/>
        </p:nvSpPr>
        <p:spPr bwMode="auto">
          <a:xfrm>
            <a:off x="8239374" y="2255618"/>
            <a:ext cx="96838" cy="28575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" name="Rectangle 69"/>
          <p:cNvSpPr>
            <a:spLocks noChangeArrowheads="1"/>
          </p:cNvSpPr>
          <p:nvPr/>
        </p:nvSpPr>
        <p:spPr bwMode="auto">
          <a:xfrm>
            <a:off x="5519981" y="3114458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5736950" y="30264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219" name="Text Box 74"/>
          <p:cNvSpPr txBox="1">
            <a:spLocks noChangeArrowheads="1"/>
          </p:cNvSpPr>
          <p:nvPr/>
        </p:nvSpPr>
        <p:spPr bwMode="auto">
          <a:xfrm>
            <a:off x="5731119" y="3030320"/>
            <a:ext cx="322263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sp>
        <p:nvSpPr>
          <p:cNvPr id="215" name="Rectangle 70"/>
          <p:cNvSpPr>
            <a:spLocks noChangeArrowheads="1"/>
          </p:cNvSpPr>
          <p:nvPr/>
        </p:nvSpPr>
        <p:spPr bwMode="auto">
          <a:xfrm>
            <a:off x="5554906" y="3401796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" name="Rectangle 71"/>
          <p:cNvSpPr>
            <a:spLocks noChangeArrowheads="1"/>
          </p:cNvSpPr>
          <p:nvPr/>
        </p:nvSpPr>
        <p:spPr bwMode="auto">
          <a:xfrm>
            <a:off x="5870819" y="3401796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" name="Text Box 72"/>
          <p:cNvSpPr txBox="1">
            <a:spLocks noChangeArrowheads="1"/>
          </p:cNvSpPr>
          <p:nvPr/>
        </p:nvSpPr>
        <p:spPr bwMode="auto">
          <a:xfrm>
            <a:off x="5832719" y="3350996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18" name="Text Box 73"/>
          <p:cNvSpPr txBox="1">
            <a:spLocks noChangeArrowheads="1"/>
          </p:cNvSpPr>
          <p:nvPr/>
        </p:nvSpPr>
        <p:spPr bwMode="auto">
          <a:xfrm>
            <a:off x="5527919" y="3354171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20" name="Line 75"/>
          <p:cNvSpPr>
            <a:spLocks noChangeShapeType="1"/>
          </p:cNvSpPr>
          <p:nvPr/>
        </p:nvSpPr>
        <p:spPr bwMode="auto">
          <a:xfrm flipH="1">
            <a:off x="5853357" y="2857282"/>
            <a:ext cx="120650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528868" y="218840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843044" y="6152418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3. Now </a:t>
            </a:r>
            <a:r>
              <a:rPr lang="en-US" sz="2000" dirty="0">
                <a:solidFill>
                  <a:srgbClr val="6600CC"/>
                </a:solidFill>
              </a:rPr>
              <a:t>put the extracted value into this freed-up slot </a:t>
            </a:r>
            <a:r>
              <a:rPr lang="en-US" sz="2000" dirty="0"/>
              <a:t>of the array.</a:t>
            </a:r>
          </a:p>
        </p:txBody>
      </p:sp>
      <p:sp>
        <p:nvSpPr>
          <p:cNvPr id="225" name="Text Box 18"/>
          <p:cNvSpPr txBox="1">
            <a:spLocks noChangeArrowheads="1"/>
          </p:cNvSpPr>
          <p:nvPr/>
        </p:nvSpPr>
        <p:spPr bwMode="auto">
          <a:xfrm>
            <a:off x="7016981" y="1230082"/>
            <a:ext cx="5095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21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843044" y="5404072"/>
            <a:ext cx="7832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   This </a:t>
            </a:r>
            <a:r>
              <a:rPr lang="en-US" sz="2000" dirty="0">
                <a:solidFill>
                  <a:srgbClr val="6600CC"/>
                </a:solidFill>
              </a:rPr>
              <a:t>frees up the last slot </a:t>
            </a:r>
            <a:r>
              <a:rPr lang="en-US" sz="2000" dirty="0"/>
              <a:t>in the array</a:t>
            </a:r>
            <a:br>
              <a:rPr lang="en-US" sz="2000" dirty="0"/>
            </a:br>
            <a:r>
              <a:rPr lang="en-US" sz="2000" dirty="0"/>
              <a:t>    (since the heap now has 1 fewer value in it)</a:t>
            </a:r>
          </a:p>
        </p:txBody>
      </p:sp>
      <p:cxnSp>
        <p:nvCxnSpPr>
          <p:cNvPr id="307" name="Straight Arrow Connector 306"/>
          <p:cNvCxnSpPr/>
          <p:nvPr/>
        </p:nvCxnSpPr>
        <p:spPr bwMode="auto">
          <a:xfrm flipV="1">
            <a:off x="3665768" y="2827120"/>
            <a:ext cx="304800" cy="574676"/>
          </a:xfrm>
          <a:prstGeom prst="straightConnector1">
            <a:avLst/>
          </a:prstGeom>
          <a:solidFill>
            <a:srgbClr val="FFEF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9" name="Rectangle 308"/>
          <p:cNvSpPr/>
          <p:nvPr/>
        </p:nvSpPr>
        <p:spPr>
          <a:xfrm>
            <a:off x="58968" y="2914538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21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314006" y="4236374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While there are numbers left in the heap:</a:t>
            </a:r>
          </a:p>
        </p:txBody>
      </p:sp>
      <p:grpSp>
        <p:nvGrpSpPr>
          <p:cNvPr id="284" name="Group 283"/>
          <p:cNvGrpSpPr/>
          <p:nvPr/>
        </p:nvGrpSpPr>
        <p:grpSpPr>
          <a:xfrm>
            <a:off x="2485698" y="242034"/>
            <a:ext cx="3540955" cy="1539470"/>
            <a:chOff x="2485698" y="242034"/>
            <a:chExt cx="3540955" cy="1539470"/>
          </a:xfrm>
        </p:grpSpPr>
        <p:sp>
          <p:nvSpPr>
            <p:cNvPr id="282" name="Rounded Rectangular Callout 281"/>
            <p:cNvSpPr/>
            <p:nvPr/>
          </p:nvSpPr>
          <p:spPr bwMode="auto">
            <a:xfrm>
              <a:off x="2490952" y="247290"/>
              <a:ext cx="3535701" cy="1534214"/>
            </a:xfrm>
            <a:prstGeom prst="wedgeRoundRectCallout">
              <a:avLst>
                <a:gd name="adj1" fmla="val -95805"/>
                <a:gd name="adj2" fmla="val 70510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But once we remove the top item, we have to </a:t>
              </a:r>
              <a:r>
                <a:rPr lang="en-US" dirty="0" err="1"/>
                <a:t>reheapify</a:t>
              </a:r>
              <a:r>
                <a:rPr lang="en-US" dirty="0"/>
                <a:t> our heap!</a:t>
              </a:r>
            </a:p>
          </p:txBody>
        </p:sp>
        <p:sp>
          <p:nvSpPr>
            <p:cNvPr id="283" name="Rounded Rectangular Callout 282"/>
            <p:cNvSpPr/>
            <p:nvPr/>
          </p:nvSpPr>
          <p:spPr bwMode="auto">
            <a:xfrm>
              <a:off x="2485698" y="242034"/>
              <a:ext cx="3535701" cy="1534214"/>
            </a:xfrm>
            <a:prstGeom prst="wedgeRoundRectCallout">
              <a:avLst>
                <a:gd name="adj1" fmla="val 74973"/>
                <a:gd name="adj2" fmla="val 32489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sz="2000" dirty="0"/>
                <a:t>But once we remove the top item, we have to </a:t>
              </a:r>
              <a:r>
                <a:rPr lang="en-US" sz="2000" dirty="0" err="1"/>
                <a:t>reheapify</a:t>
              </a:r>
              <a:r>
                <a:rPr lang="en-US" sz="2000" dirty="0"/>
                <a:t> our heap!</a:t>
              </a:r>
            </a:p>
            <a:p>
              <a:endParaRPr lang="en-US" sz="1100" dirty="0"/>
            </a:p>
            <a:p>
              <a:r>
                <a:rPr lang="en-US" sz="2000" dirty="0">
                  <a:solidFill>
                    <a:srgbClr val="FF0000"/>
                  </a:solidFill>
                </a:rPr>
                <a:t>Lets do it!</a:t>
              </a:r>
            </a:p>
          </p:txBody>
        </p:sp>
      </p:grpSp>
      <p:sp>
        <p:nvSpPr>
          <p:cNvPr id="306" name="Rectangle 305"/>
          <p:cNvSpPr/>
          <p:nvPr/>
        </p:nvSpPr>
        <p:spPr bwMode="auto">
          <a:xfrm>
            <a:off x="0" y="3641836"/>
            <a:ext cx="5580993" cy="3153099"/>
          </a:xfrm>
          <a:prstGeom prst="rect">
            <a:avLst/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2000" dirty="0" err="1">
                <a:solidFill>
                  <a:srgbClr val="FF0000"/>
                </a:solidFill>
              </a:rPr>
              <a:t>Reheapification</a:t>
            </a:r>
            <a:r>
              <a:rPr lang="en-US" sz="2000" dirty="0">
                <a:solidFill>
                  <a:srgbClr val="FF0000"/>
                </a:solidFill>
              </a:rPr>
              <a:t> Algorithm </a:t>
            </a:r>
            <a:r>
              <a:rPr lang="en-US" sz="1800" dirty="0">
                <a:solidFill>
                  <a:srgbClr val="FF0000"/>
                </a:solidFill>
              </a:rPr>
              <a:t>(same as before)</a:t>
            </a:r>
          </a:p>
          <a:p>
            <a:pPr marL="457200" indent="-457200" algn="l">
              <a:spcBef>
                <a:spcPct val="50000"/>
              </a:spcBef>
              <a:buAutoNum type="arabicPeriod"/>
            </a:pPr>
            <a:r>
              <a:rPr lang="en-US" sz="1900" dirty="0"/>
              <a:t>Copy the value from the right-most node in the bottom-most row to the root node.</a:t>
            </a:r>
          </a:p>
          <a:p>
            <a:pPr marL="457200" indent="-457200" algn="l">
              <a:spcBef>
                <a:spcPct val="50000"/>
              </a:spcBef>
              <a:buAutoNum type="arabicPeriod"/>
            </a:pPr>
            <a:r>
              <a:rPr lang="en-US" sz="1900" dirty="0"/>
              <a:t>Delete the right-most node in the bottom-most row.</a:t>
            </a:r>
          </a:p>
          <a:p>
            <a:pPr marL="457200" indent="-457200" algn="l">
              <a:spcBef>
                <a:spcPct val="50000"/>
              </a:spcBef>
              <a:buAutoNum type="arabicPeriod"/>
            </a:pPr>
            <a:r>
              <a:rPr lang="en-US" sz="1900" dirty="0"/>
              <a:t>Repeatedly swap the just-moved value with the larger of its two children until the value is greater than or equal to both of its children. </a:t>
            </a:r>
          </a:p>
        </p:txBody>
      </p:sp>
      <p:sp>
        <p:nvSpPr>
          <p:cNvPr id="308" name="Rectangle 307"/>
          <p:cNvSpPr/>
          <p:nvPr/>
        </p:nvSpPr>
        <p:spPr>
          <a:xfrm>
            <a:off x="3795864" y="2202208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0" name="Line 177"/>
          <p:cNvSpPr>
            <a:spLocks noChangeShapeType="1"/>
          </p:cNvSpPr>
          <p:nvPr/>
        </p:nvSpPr>
        <p:spPr bwMode="auto">
          <a:xfrm>
            <a:off x="62961" y="426453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1" name="Line 177"/>
          <p:cNvSpPr>
            <a:spLocks noChangeShapeType="1"/>
          </p:cNvSpPr>
          <p:nvPr/>
        </p:nvSpPr>
        <p:spPr bwMode="auto">
          <a:xfrm>
            <a:off x="57701" y="501604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2" name="Line 177"/>
          <p:cNvSpPr>
            <a:spLocks noChangeShapeType="1"/>
          </p:cNvSpPr>
          <p:nvPr/>
        </p:nvSpPr>
        <p:spPr bwMode="auto">
          <a:xfrm>
            <a:off x="36675" y="573602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3" name="Rounded Rectangular Callout 312"/>
          <p:cNvSpPr/>
          <p:nvPr/>
        </p:nvSpPr>
        <p:spPr bwMode="auto">
          <a:xfrm>
            <a:off x="4219074" y="0"/>
            <a:ext cx="4924925" cy="1936427"/>
          </a:xfrm>
          <a:prstGeom prst="wedgeRoundRectCallout">
            <a:avLst>
              <a:gd name="adj1" fmla="val -51217"/>
              <a:gd name="adj2" fmla="val 63284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Note – this </a:t>
            </a:r>
            <a:r>
              <a:rPr lang="en-US" dirty="0">
                <a:solidFill>
                  <a:srgbClr val="FF0000"/>
                </a:solidFill>
              </a:rPr>
              <a:t>frees up the last slot</a:t>
            </a:r>
            <a:r>
              <a:rPr lang="en-US" dirty="0"/>
              <a:t> in the array!</a:t>
            </a:r>
            <a:br>
              <a:rPr lang="en-US" dirty="0"/>
            </a:br>
            <a:endParaRPr lang="en-US" sz="1400" dirty="0"/>
          </a:p>
          <a:p>
            <a:r>
              <a:rPr lang="en-US" dirty="0"/>
              <a:t>Our heap now only occupies the </a:t>
            </a:r>
            <a:r>
              <a:rPr lang="en-US" dirty="0">
                <a:solidFill>
                  <a:srgbClr val="FF0000"/>
                </a:solidFill>
              </a:rPr>
              <a:t>first N-1 slots</a:t>
            </a:r>
            <a:r>
              <a:rPr lang="en-US" dirty="0"/>
              <a:t> of the array!</a:t>
            </a:r>
          </a:p>
        </p:txBody>
      </p:sp>
      <p:sp>
        <p:nvSpPr>
          <p:cNvPr id="176" name="Text Box 31"/>
          <p:cNvSpPr txBox="1">
            <a:spLocks noChangeArrowheads="1"/>
          </p:cNvSpPr>
          <p:nvPr/>
        </p:nvSpPr>
        <p:spPr bwMode="auto">
          <a:xfrm>
            <a:off x="7753598" y="1847630"/>
            <a:ext cx="509589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1449046" y="220063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316" name="Rectangle 315"/>
          <p:cNvSpPr/>
          <p:nvPr/>
        </p:nvSpPr>
        <p:spPr>
          <a:xfrm>
            <a:off x="3311855" y="2198608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18" name="Rectangle 317"/>
          <p:cNvSpPr/>
          <p:nvPr/>
        </p:nvSpPr>
        <p:spPr bwMode="auto">
          <a:xfrm>
            <a:off x="497305" y="2053389"/>
            <a:ext cx="3272590" cy="7860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19" name="Group 318"/>
          <p:cNvGrpSpPr/>
          <p:nvPr/>
        </p:nvGrpSpPr>
        <p:grpSpPr>
          <a:xfrm>
            <a:off x="2445594" y="217972"/>
            <a:ext cx="3540955" cy="1539470"/>
            <a:chOff x="2485698" y="242034"/>
            <a:chExt cx="3540955" cy="1539470"/>
          </a:xfrm>
        </p:grpSpPr>
        <p:sp>
          <p:nvSpPr>
            <p:cNvPr id="320" name="Rounded Rectangular Callout 319"/>
            <p:cNvSpPr/>
            <p:nvPr/>
          </p:nvSpPr>
          <p:spPr bwMode="auto">
            <a:xfrm>
              <a:off x="2490952" y="247290"/>
              <a:ext cx="3535701" cy="1534214"/>
            </a:xfrm>
            <a:prstGeom prst="wedgeRoundRectCallout">
              <a:avLst>
                <a:gd name="adj1" fmla="val -95805"/>
                <a:gd name="adj2" fmla="val 70510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But once we remove the top item, we have to </a:t>
              </a:r>
              <a:r>
                <a:rPr lang="en-US" dirty="0" err="1"/>
                <a:t>reheapify</a:t>
              </a:r>
              <a:r>
                <a:rPr lang="en-US" dirty="0"/>
                <a:t> our heap!</a:t>
              </a:r>
            </a:p>
          </p:txBody>
        </p:sp>
        <p:sp>
          <p:nvSpPr>
            <p:cNvPr id="321" name="Rounded Rectangular Callout 320"/>
            <p:cNvSpPr/>
            <p:nvPr/>
          </p:nvSpPr>
          <p:spPr bwMode="auto">
            <a:xfrm>
              <a:off x="2485698" y="242034"/>
              <a:ext cx="3535701" cy="1534214"/>
            </a:xfrm>
            <a:prstGeom prst="wedgeRoundRectCallout">
              <a:avLst>
                <a:gd name="adj1" fmla="val -6242"/>
                <a:gd name="adj2" fmla="val 79542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sz="2000" dirty="0"/>
                <a:t>When we finish </a:t>
              </a:r>
              <a:r>
                <a:rPr lang="en-US" sz="2000" dirty="0" err="1"/>
                <a:t>reheapifying</a:t>
              </a:r>
              <a:r>
                <a:rPr lang="en-US" sz="2000" dirty="0"/>
                <a:t>, our </a:t>
              </a:r>
              <a:r>
                <a:rPr lang="en-US" sz="2000" dirty="0">
                  <a:solidFill>
                    <a:srgbClr val="FF0000"/>
                  </a:solidFill>
                </a:rPr>
                <a:t>first N-1 slots</a:t>
              </a:r>
              <a:r>
                <a:rPr lang="en-US" sz="2000" dirty="0"/>
                <a:t> hold a valid </a:t>
              </a:r>
              <a:r>
                <a:rPr lang="en-US" sz="2000" dirty="0" err="1">
                  <a:solidFill>
                    <a:srgbClr val="6600CC"/>
                  </a:solidFill>
                </a:rPr>
                <a:t>maxheap</a:t>
              </a:r>
              <a:r>
                <a:rPr lang="en-US" sz="2000" dirty="0"/>
                <a:t> AND the </a:t>
              </a:r>
              <a:r>
                <a:rPr lang="en-US" sz="2000" dirty="0">
                  <a:solidFill>
                    <a:srgbClr val="FF0000"/>
                  </a:solidFill>
                </a:rPr>
                <a:t>last slot </a:t>
              </a:r>
              <a:r>
                <a:rPr lang="en-US" sz="2000" dirty="0"/>
                <a:t>of the array is </a:t>
              </a:r>
              <a:r>
                <a:rPr lang="en-US" sz="2000" dirty="0">
                  <a:solidFill>
                    <a:srgbClr val="6600CC"/>
                  </a:solidFill>
                </a:rPr>
                <a:t>empty</a:t>
              </a:r>
              <a:r>
                <a:rPr lang="en-US" sz="2000" dirty="0"/>
                <a:t>!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22" name="Rounded Rectangular Callout 221"/>
          <p:cNvSpPr/>
          <p:nvPr/>
        </p:nvSpPr>
        <p:spPr bwMode="auto">
          <a:xfrm>
            <a:off x="4115449" y="67734"/>
            <a:ext cx="3081938" cy="2099733"/>
          </a:xfrm>
          <a:prstGeom prst="wedgeRoundRectCallout">
            <a:avLst>
              <a:gd name="adj1" fmla="val -60133"/>
              <a:gd name="adj2" fmla="val 5304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Now the biggest value is stored in the last slot of the array!</a:t>
            </a:r>
          </a:p>
        </p:txBody>
      </p:sp>
      <p:sp>
        <p:nvSpPr>
          <p:cNvPr id="105" name="Rounded Rectangular Callout 104"/>
          <p:cNvSpPr/>
          <p:nvPr/>
        </p:nvSpPr>
        <p:spPr bwMode="auto">
          <a:xfrm>
            <a:off x="4653023" y="729189"/>
            <a:ext cx="4443200" cy="1697282"/>
          </a:xfrm>
          <a:prstGeom prst="wedgeRoundRectCallout">
            <a:avLst>
              <a:gd name="adj1" fmla="val -61110"/>
              <a:gd name="adj2" fmla="val 13277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200" dirty="0"/>
              <a:t>Guess what! </a:t>
            </a:r>
          </a:p>
          <a:p>
            <a:endParaRPr lang="en-US" sz="1000" dirty="0"/>
          </a:p>
          <a:p>
            <a:r>
              <a:rPr lang="en-US" sz="2200" dirty="0"/>
              <a:t>Step #2 of our </a:t>
            </a:r>
            <a:r>
              <a:rPr lang="en-US" sz="2200" dirty="0">
                <a:solidFill>
                  <a:srgbClr val="FF0000"/>
                </a:solidFill>
              </a:rPr>
              <a:t>efficient </a:t>
            </a:r>
            <a:r>
              <a:rPr lang="en-US" sz="2200" dirty="0" err="1">
                <a:solidFill>
                  <a:srgbClr val="FF0000"/>
                </a:solidFill>
              </a:rPr>
              <a:t>heapsort</a:t>
            </a:r>
            <a:r>
              <a:rPr lang="en-US" sz="2200" dirty="0"/>
              <a:t> is virtually identical to Step #2 of </a:t>
            </a:r>
            <a:r>
              <a:rPr lang="en-US" sz="2200" dirty="0">
                <a:solidFill>
                  <a:srgbClr val="FF0000"/>
                </a:solidFill>
              </a:rPr>
              <a:t>naïve </a:t>
            </a:r>
            <a:r>
              <a:rPr lang="en-US" sz="2200" dirty="0" err="1">
                <a:solidFill>
                  <a:srgbClr val="FF0000"/>
                </a:solidFill>
              </a:rPr>
              <a:t>heapsort</a:t>
            </a:r>
            <a:r>
              <a:rPr lang="en-US" sz="2200" dirty="0"/>
              <a:t>!</a:t>
            </a:r>
          </a:p>
          <a:p>
            <a:endParaRPr lang="en-US" sz="8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595930" y="3641836"/>
            <a:ext cx="3524006" cy="3216164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05139 0.1055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527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10573 -0.032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7.03704E-6 L 0.15347 -0.26203 " pathEditMode="relative" ptsTypes="AA">
                                      <p:cBhvr>
                                        <p:cTn id="63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347 L -0.34497 0.00347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08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347 -0.26204 L 0.23281 -0.16783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" y="47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416 L -0.07812 -0.08933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" y="-47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-0.00115 L -0.10069 -0.00162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" y="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496 0.00347 L -0.24826 0.00277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16 -0.16605 L 0.28229 -0.08117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" y="42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40611E-6 L -0.04687 -0.08649 " pathEditMode="relative" ptsTypes="AA">
                                      <p:cBhvr>
                                        <p:cTn id="140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826 0.00277 L -0.04826 0.00162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1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347 L -0.1974 -0.00439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2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39583 -3.33333E-6 L 0.4 -0.1 " pathEditMode="relative" rAng="0" ptsTypes="AAA">
                                      <p:cBhvr>
                                        <p:cTn id="195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00" y="-5000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314" grpId="0"/>
      <p:bldP spid="212" grpId="0"/>
      <p:bldP spid="214" grpId="0" animBg="1"/>
      <p:bldP spid="317" grpId="0"/>
      <p:bldP spid="219" grpId="0"/>
      <p:bldP spid="219" grpId="1"/>
      <p:bldP spid="219" grpId="2"/>
      <p:bldP spid="219" grpId="3"/>
      <p:bldP spid="219" grpId="4"/>
      <p:bldP spid="215" grpId="0" animBg="1"/>
      <p:bldP spid="216" grpId="0" animBg="1"/>
      <p:bldP spid="220" grpId="0" animBg="1"/>
      <p:bldP spid="223" grpId="0"/>
      <p:bldP spid="223" grpId="1"/>
      <p:bldP spid="224" grpId="0"/>
      <p:bldP spid="225" grpId="0"/>
      <p:bldP spid="225" grpId="1"/>
      <p:bldP spid="305" grpId="0"/>
      <p:bldP spid="309" grpId="0"/>
      <p:bldP spid="309" grpId="1"/>
      <p:bldP spid="221" grpId="0"/>
      <p:bldP spid="306" grpId="0" animBg="1"/>
      <p:bldP spid="306" grpId="1" animBg="1"/>
      <p:bldP spid="308" grpId="0"/>
      <p:bldP spid="308" grpId="1"/>
      <p:bldP spid="308" grpId="2"/>
      <p:bldP spid="308" grpId="3"/>
      <p:bldP spid="308" grpId="4"/>
      <p:bldP spid="310" grpId="0" animBg="1"/>
      <p:bldP spid="310" grpId="1" animBg="1"/>
      <p:bldP spid="311" grpId="0" animBg="1"/>
      <p:bldP spid="311" grpId="1" animBg="1"/>
      <p:bldP spid="312" grpId="0" animBg="1"/>
      <p:bldP spid="312" grpId="1" animBg="1"/>
      <p:bldP spid="313" grpId="0" animBg="1"/>
      <p:bldP spid="313" grpId="1" animBg="1"/>
      <p:bldP spid="176" grpId="0"/>
      <p:bldP spid="315" grpId="0"/>
      <p:bldP spid="316" grpId="0"/>
      <p:bldP spid="318" grpId="0" animBg="1"/>
      <p:bldP spid="318" grpId="1" animBg="1"/>
      <p:bldP spid="222" grpId="0" animBg="1"/>
      <p:bldP spid="105" grpId="0" animBg="1"/>
      <p:bldP spid="105" grpId="1" animBg="1"/>
      <p:bldP spid="4" grpId="0" animBg="1"/>
      <p:bldP spid="4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12"/>
          <p:cNvGrpSpPr>
            <a:grpSpLocks/>
          </p:cNvGrpSpPr>
          <p:nvPr/>
        </p:nvGrpSpPr>
        <p:grpSpPr bwMode="auto">
          <a:xfrm>
            <a:off x="5721901" y="1316451"/>
            <a:ext cx="3065468" cy="2451106"/>
            <a:chOff x="3829" y="2160"/>
            <a:chExt cx="1931" cy="1544"/>
          </a:xfrm>
        </p:grpSpPr>
        <p:sp>
          <p:nvSpPr>
            <p:cNvPr id="227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1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2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6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7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38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3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4" name="Text Box 31"/>
            <p:cNvSpPr txBox="1">
              <a:spLocks noChangeArrowheads="1"/>
            </p:cNvSpPr>
            <p:nvPr/>
          </p:nvSpPr>
          <p:spPr bwMode="auto">
            <a:xfrm>
              <a:off x="5190" y="2507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45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1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2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5</a:t>
              </a:r>
            </a:p>
          </p:txBody>
        </p:sp>
        <p:sp>
          <p:nvSpPr>
            <p:cNvPr id="253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7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8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3</a:t>
              </a:r>
            </a:p>
          </p:txBody>
        </p:sp>
        <p:sp>
          <p:nvSpPr>
            <p:cNvPr id="259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4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5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0</a:t>
              </a:r>
            </a:p>
          </p:txBody>
        </p:sp>
        <p:sp>
          <p:nvSpPr>
            <p:cNvPr id="266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2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3" name="Text Box 60"/>
            <p:cNvSpPr txBox="1">
              <a:spLocks noChangeArrowheads="1"/>
            </p:cNvSpPr>
            <p:nvPr/>
          </p:nvSpPr>
          <p:spPr bwMode="auto">
            <a:xfrm>
              <a:off x="4875" y="288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4</a:t>
              </a:r>
            </a:p>
          </p:txBody>
        </p:sp>
        <p:sp>
          <p:nvSpPr>
            <p:cNvPr id="274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9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0" name="Text Box 67"/>
            <p:cNvSpPr txBox="1">
              <a:spLocks noChangeArrowheads="1"/>
            </p:cNvSpPr>
            <p:nvPr/>
          </p:nvSpPr>
          <p:spPr bwMode="auto">
            <a:xfrm>
              <a:off x="5438" y="2905"/>
              <a:ext cx="20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1</a:t>
              </a:r>
            </a:p>
          </p:txBody>
        </p:sp>
        <p:sp>
          <p:nvSpPr>
            <p:cNvPr id="281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7" name="Text Box 74"/>
            <p:cNvSpPr txBox="1">
              <a:spLocks noChangeArrowheads="1"/>
            </p:cNvSpPr>
            <p:nvPr/>
          </p:nvSpPr>
          <p:spPr bwMode="auto">
            <a:xfrm>
              <a:off x="3829" y="3252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549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 </a:t>
            </a:r>
          </a:p>
        </p:txBody>
      </p: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1006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5</a:t>
            </a:r>
          </a:p>
        </p:txBody>
      </p: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1463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9</a:t>
            </a:r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19211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3</a:t>
            </a:r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23783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0</a:t>
            </a:r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auto">
          <a:xfrm>
            <a:off x="2835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4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3292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1</a:t>
            </a:r>
          </a:p>
        </p:txBody>
      </p:sp>
      <p:sp>
        <p:nvSpPr>
          <p:cNvPr id="84" name="Rectangle 11"/>
          <p:cNvSpPr>
            <a:spLocks noChangeArrowheads="1"/>
          </p:cNvSpPr>
          <p:nvPr/>
        </p:nvSpPr>
        <p:spPr bwMode="auto">
          <a:xfrm>
            <a:off x="3749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solidFill>
                  <a:srgbClr val="FF3300"/>
                </a:solidFill>
              </a:rPr>
              <a:t>21</a:t>
            </a:r>
          </a:p>
        </p:txBody>
      </p:sp>
      <p:grpSp>
        <p:nvGrpSpPr>
          <p:cNvPr id="85" name="Group 168"/>
          <p:cNvGrpSpPr>
            <a:grpSpLocks/>
          </p:cNvGrpSpPr>
          <p:nvPr/>
        </p:nvGrpSpPr>
        <p:grpSpPr bwMode="auto">
          <a:xfrm>
            <a:off x="1463984" y="2140452"/>
            <a:ext cx="457200" cy="533400"/>
            <a:chOff x="2167" y="960"/>
            <a:chExt cx="288" cy="336"/>
          </a:xfrm>
        </p:grpSpPr>
        <p:sp>
          <p:nvSpPr>
            <p:cNvPr id="86" name="Line 169"/>
            <p:cNvSpPr>
              <a:spLocks noChangeShapeType="1"/>
            </p:cNvSpPr>
            <p:nvPr/>
          </p:nvSpPr>
          <p:spPr bwMode="auto">
            <a:xfrm>
              <a:off x="2167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170"/>
            <p:cNvSpPr>
              <a:spLocks noChangeShapeType="1"/>
            </p:cNvSpPr>
            <p:nvPr/>
          </p:nvSpPr>
          <p:spPr bwMode="auto">
            <a:xfrm>
              <a:off x="2455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536884" y="2189019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225" name="Text Box 18"/>
          <p:cNvSpPr txBox="1">
            <a:spLocks noChangeArrowheads="1"/>
          </p:cNvSpPr>
          <p:nvPr/>
        </p:nvSpPr>
        <p:spPr bwMode="auto">
          <a:xfrm>
            <a:off x="7024997" y="1230696"/>
            <a:ext cx="5100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grpSp>
        <p:nvGrpSpPr>
          <p:cNvPr id="303" name="Group 302"/>
          <p:cNvGrpSpPr/>
          <p:nvPr/>
        </p:nvGrpSpPr>
        <p:grpSpPr>
          <a:xfrm>
            <a:off x="549584" y="2116554"/>
            <a:ext cx="3657600" cy="609600"/>
            <a:chOff x="-3162300" y="5791200"/>
            <a:chExt cx="3657600" cy="609600"/>
          </a:xfrm>
        </p:grpSpPr>
        <p:sp>
          <p:nvSpPr>
            <p:cNvPr id="291" name="Rectangle 4"/>
            <p:cNvSpPr>
              <a:spLocks noChangeArrowheads="1"/>
            </p:cNvSpPr>
            <p:nvPr/>
          </p:nvSpPr>
          <p:spPr bwMode="auto">
            <a:xfrm>
              <a:off x="-3162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2" name="Rectangle 5"/>
            <p:cNvSpPr>
              <a:spLocks noChangeArrowheads="1"/>
            </p:cNvSpPr>
            <p:nvPr/>
          </p:nvSpPr>
          <p:spPr bwMode="auto">
            <a:xfrm>
              <a:off x="-2705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293" name="Rectangle 6"/>
            <p:cNvSpPr>
              <a:spLocks noChangeArrowheads="1"/>
            </p:cNvSpPr>
            <p:nvPr/>
          </p:nvSpPr>
          <p:spPr bwMode="auto">
            <a:xfrm>
              <a:off x="-22479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94" name="Rectangle 7"/>
            <p:cNvSpPr>
              <a:spLocks noChangeArrowheads="1"/>
            </p:cNvSpPr>
            <p:nvPr/>
          </p:nvSpPr>
          <p:spPr bwMode="auto">
            <a:xfrm>
              <a:off x="-17907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95" name="Rectangle 8"/>
            <p:cNvSpPr>
              <a:spLocks noChangeArrowheads="1"/>
            </p:cNvSpPr>
            <p:nvPr/>
          </p:nvSpPr>
          <p:spPr bwMode="auto">
            <a:xfrm>
              <a:off x="-13335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96" name="Rectangle 9"/>
            <p:cNvSpPr>
              <a:spLocks noChangeArrowheads="1"/>
            </p:cNvSpPr>
            <p:nvPr/>
          </p:nvSpPr>
          <p:spPr bwMode="auto">
            <a:xfrm>
              <a:off x="-876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97" name="Rectangle 10"/>
            <p:cNvSpPr>
              <a:spLocks noChangeArrowheads="1"/>
            </p:cNvSpPr>
            <p:nvPr/>
          </p:nvSpPr>
          <p:spPr bwMode="auto">
            <a:xfrm>
              <a:off x="-419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98" name="Rectangle 11"/>
            <p:cNvSpPr>
              <a:spLocks noChangeArrowheads="1"/>
            </p:cNvSpPr>
            <p:nvPr/>
          </p:nvSpPr>
          <p:spPr bwMode="auto">
            <a:xfrm>
              <a:off x="38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>
                  <a:solidFill>
                    <a:srgbClr val="FF3300"/>
                  </a:solidFill>
                </a:rPr>
                <a:t>21</a:t>
              </a:r>
            </a:p>
          </p:txBody>
        </p:sp>
        <p:grpSp>
          <p:nvGrpSpPr>
            <p:cNvPr id="299" name="Group 168"/>
            <p:cNvGrpSpPr>
              <a:grpSpLocks/>
            </p:cNvGrpSpPr>
            <p:nvPr/>
          </p:nvGrpSpPr>
          <p:grpSpPr bwMode="auto">
            <a:xfrm>
              <a:off x="-2247900" y="5816600"/>
              <a:ext cx="457200" cy="533400"/>
              <a:chOff x="2167" y="960"/>
              <a:chExt cx="288" cy="336"/>
            </a:xfrm>
          </p:grpSpPr>
          <p:sp>
            <p:nvSpPr>
              <p:cNvPr id="300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02" name="Rectangle 301"/>
            <p:cNvSpPr/>
            <p:nvPr/>
          </p:nvSpPr>
          <p:spPr>
            <a:xfrm>
              <a:off x="-3106071" y="5865167"/>
              <a:ext cx="372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</p:grpSp>
      <p:cxnSp>
        <p:nvCxnSpPr>
          <p:cNvPr id="307" name="Straight Arrow Connector 306"/>
          <p:cNvCxnSpPr/>
          <p:nvPr/>
        </p:nvCxnSpPr>
        <p:spPr bwMode="auto">
          <a:xfrm flipV="1">
            <a:off x="3140384" y="2816538"/>
            <a:ext cx="304800" cy="574676"/>
          </a:xfrm>
          <a:prstGeom prst="straightConnector1">
            <a:avLst/>
          </a:prstGeom>
          <a:solidFill>
            <a:srgbClr val="FFEF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9" name="Rectangle 308"/>
          <p:cNvSpPr/>
          <p:nvPr/>
        </p:nvSpPr>
        <p:spPr>
          <a:xfrm>
            <a:off x="66984" y="291515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18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721107" y="1245453"/>
            <a:ext cx="2894018" cy="2523251"/>
            <a:chOff x="9855200" y="2812880"/>
            <a:chExt cx="2894018" cy="2523251"/>
          </a:xfrm>
        </p:grpSpPr>
        <p:grpSp>
          <p:nvGrpSpPr>
            <p:cNvPr id="163" name="Group 12"/>
            <p:cNvGrpSpPr>
              <a:grpSpLocks/>
            </p:cNvGrpSpPr>
            <p:nvPr/>
          </p:nvGrpSpPr>
          <p:grpSpPr bwMode="auto">
            <a:xfrm>
              <a:off x="9855200" y="2885025"/>
              <a:ext cx="2894018" cy="2451106"/>
              <a:chOff x="3829" y="2160"/>
              <a:chExt cx="1823" cy="1544"/>
            </a:xfrm>
          </p:grpSpPr>
          <p:sp>
            <p:nvSpPr>
              <p:cNvPr id="221" name="Rectangle 13"/>
              <p:cNvSpPr>
                <a:spLocks noChangeArrowheads="1"/>
              </p:cNvSpPr>
              <p:nvPr/>
            </p:nvSpPr>
            <p:spPr bwMode="auto">
              <a:xfrm>
                <a:off x="4586" y="2160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2" name="Rectangle 14"/>
              <p:cNvSpPr>
                <a:spLocks noChangeArrowheads="1"/>
              </p:cNvSpPr>
              <p:nvPr/>
            </p:nvSpPr>
            <p:spPr bwMode="auto">
              <a:xfrm>
                <a:off x="4608" y="234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2" name="Rectangle 15"/>
              <p:cNvSpPr>
                <a:spLocks noChangeArrowheads="1"/>
              </p:cNvSpPr>
              <p:nvPr/>
            </p:nvSpPr>
            <p:spPr bwMode="auto">
              <a:xfrm>
                <a:off x="4807" y="2341"/>
                <a:ext cx="178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" name="Text Box 16"/>
              <p:cNvSpPr txBox="1">
                <a:spLocks noChangeArrowheads="1"/>
              </p:cNvSpPr>
              <p:nvPr/>
            </p:nvSpPr>
            <p:spPr bwMode="auto">
              <a:xfrm>
                <a:off x="4769" y="2309"/>
                <a:ext cx="11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4" name="Text Box 17"/>
              <p:cNvSpPr txBox="1">
                <a:spLocks noChangeArrowheads="1"/>
              </p:cNvSpPr>
              <p:nvPr/>
            </p:nvSpPr>
            <p:spPr bwMode="auto">
              <a:xfrm>
                <a:off x="4580" y="231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6" name="Rectangle 19"/>
              <p:cNvSpPr>
                <a:spLocks noChangeArrowheads="1"/>
              </p:cNvSpPr>
              <p:nvPr/>
            </p:nvSpPr>
            <p:spPr bwMode="auto">
              <a:xfrm>
                <a:off x="4096" y="2556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" name="Rectangle 20"/>
              <p:cNvSpPr>
                <a:spLocks noChangeArrowheads="1"/>
              </p:cNvSpPr>
              <p:nvPr/>
            </p:nvSpPr>
            <p:spPr bwMode="auto">
              <a:xfrm>
                <a:off x="41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Rectangle 21"/>
              <p:cNvSpPr>
                <a:spLocks noChangeArrowheads="1"/>
              </p:cNvSpPr>
              <p:nvPr/>
            </p:nvSpPr>
            <p:spPr bwMode="auto">
              <a:xfrm>
                <a:off x="43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Text Box 22"/>
              <p:cNvSpPr txBox="1">
                <a:spLocks noChangeArrowheads="1"/>
              </p:cNvSpPr>
              <p:nvPr/>
            </p:nvSpPr>
            <p:spPr bwMode="auto">
              <a:xfrm>
                <a:off x="4293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08" name="Text Box 23"/>
              <p:cNvSpPr txBox="1">
                <a:spLocks noChangeArrowheads="1"/>
              </p:cNvSpPr>
              <p:nvPr/>
            </p:nvSpPr>
            <p:spPr bwMode="auto">
              <a:xfrm>
                <a:off x="4101" y="2708"/>
                <a:ext cx="116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0" name="Text Box 24"/>
              <p:cNvSpPr txBox="1">
                <a:spLocks noChangeArrowheads="1"/>
              </p:cNvSpPr>
              <p:nvPr/>
            </p:nvSpPr>
            <p:spPr bwMode="auto">
              <a:xfrm>
                <a:off x="4252" y="2564"/>
                <a:ext cx="2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  <p:sp>
            <p:nvSpPr>
              <p:cNvPr id="311" name="Line 25"/>
              <p:cNvSpPr>
                <a:spLocks noChangeShapeType="1"/>
              </p:cNvSpPr>
              <p:nvPr/>
            </p:nvSpPr>
            <p:spPr bwMode="auto">
              <a:xfrm flipH="1">
                <a:off x="4382" y="2378"/>
                <a:ext cx="248" cy="18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Rectangle 26"/>
              <p:cNvSpPr>
                <a:spLocks noChangeArrowheads="1"/>
              </p:cNvSpPr>
              <p:nvPr/>
            </p:nvSpPr>
            <p:spPr bwMode="auto">
              <a:xfrm>
                <a:off x="5069" y="2556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Rectangle 27"/>
              <p:cNvSpPr>
                <a:spLocks noChangeArrowheads="1"/>
              </p:cNvSpPr>
              <p:nvPr/>
            </p:nvSpPr>
            <p:spPr bwMode="auto">
              <a:xfrm>
                <a:off x="50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Rectangle 28"/>
              <p:cNvSpPr>
                <a:spLocks noChangeArrowheads="1"/>
              </p:cNvSpPr>
              <p:nvPr/>
            </p:nvSpPr>
            <p:spPr bwMode="auto">
              <a:xfrm>
                <a:off x="52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Text Box 29"/>
              <p:cNvSpPr txBox="1">
                <a:spLocks noChangeArrowheads="1"/>
              </p:cNvSpPr>
              <p:nvPr/>
            </p:nvSpPr>
            <p:spPr bwMode="auto">
              <a:xfrm>
                <a:off x="5266" y="2708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6" name="Text Box 30"/>
              <p:cNvSpPr txBox="1">
                <a:spLocks noChangeArrowheads="1"/>
              </p:cNvSpPr>
              <p:nvPr/>
            </p:nvSpPr>
            <p:spPr bwMode="auto">
              <a:xfrm>
                <a:off x="5074" y="2708"/>
                <a:ext cx="116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7" name="Text Box 31"/>
              <p:cNvSpPr txBox="1">
                <a:spLocks noChangeArrowheads="1"/>
              </p:cNvSpPr>
              <p:nvPr/>
            </p:nvSpPr>
            <p:spPr bwMode="auto">
              <a:xfrm>
                <a:off x="5190" y="2507"/>
                <a:ext cx="23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4</a:t>
                </a:r>
              </a:p>
            </p:txBody>
          </p:sp>
          <p:sp>
            <p:nvSpPr>
              <p:cNvPr id="318" name="Rectangle 32"/>
              <p:cNvSpPr>
                <a:spLocks noChangeArrowheads="1"/>
              </p:cNvSpPr>
              <p:nvPr/>
            </p:nvSpPr>
            <p:spPr bwMode="auto">
              <a:xfrm>
                <a:off x="4822" y="2346"/>
                <a:ext cx="149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" name="Line 33"/>
              <p:cNvSpPr>
                <a:spLocks noChangeShapeType="1"/>
              </p:cNvSpPr>
              <p:nvPr/>
            </p:nvSpPr>
            <p:spPr bwMode="auto">
              <a:xfrm>
                <a:off x="4957" y="2379"/>
                <a:ext cx="232" cy="1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" name="Rectangle 34"/>
              <p:cNvSpPr>
                <a:spLocks noChangeArrowheads="1"/>
              </p:cNvSpPr>
              <p:nvPr/>
            </p:nvSpPr>
            <p:spPr bwMode="auto">
              <a:xfrm>
                <a:off x="4095" y="2555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" name="Rectangle 35"/>
              <p:cNvSpPr>
                <a:spLocks noChangeArrowheads="1"/>
              </p:cNvSpPr>
              <p:nvPr/>
            </p:nvSpPr>
            <p:spPr bwMode="auto">
              <a:xfrm>
                <a:off x="4117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" name="Rectangle 36"/>
              <p:cNvSpPr>
                <a:spLocks noChangeArrowheads="1"/>
              </p:cNvSpPr>
              <p:nvPr/>
            </p:nvSpPr>
            <p:spPr bwMode="auto">
              <a:xfrm>
                <a:off x="4316" y="2736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Text Box 37"/>
              <p:cNvSpPr txBox="1">
                <a:spLocks noChangeArrowheads="1"/>
              </p:cNvSpPr>
              <p:nvPr/>
            </p:nvSpPr>
            <p:spPr bwMode="auto">
              <a:xfrm>
                <a:off x="4278" y="2705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4" name="Text Box 38"/>
              <p:cNvSpPr txBox="1">
                <a:spLocks noChangeArrowheads="1"/>
              </p:cNvSpPr>
              <p:nvPr/>
            </p:nvSpPr>
            <p:spPr bwMode="auto">
              <a:xfrm>
                <a:off x="4089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5" name="Text Box 39"/>
              <p:cNvSpPr txBox="1">
                <a:spLocks noChangeArrowheads="1"/>
              </p:cNvSpPr>
              <p:nvPr/>
            </p:nvSpPr>
            <p:spPr bwMode="auto">
              <a:xfrm>
                <a:off x="4194" y="2516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5</a:t>
                </a:r>
              </a:p>
            </p:txBody>
          </p:sp>
          <p:sp>
            <p:nvSpPr>
              <p:cNvPr id="326" name="Rectangle 40"/>
              <p:cNvSpPr>
                <a:spLocks noChangeArrowheads="1"/>
              </p:cNvSpPr>
              <p:nvPr/>
            </p:nvSpPr>
            <p:spPr bwMode="auto">
              <a:xfrm>
                <a:off x="3862" y="2950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Rectangle 41"/>
              <p:cNvSpPr>
                <a:spLocks noChangeArrowheads="1"/>
              </p:cNvSpPr>
              <p:nvPr/>
            </p:nvSpPr>
            <p:spPr bwMode="auto">
              <a:xfrm>
                <a:off x="38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" name="Rectangle 42"/>
              <p:cNvSpPr>
                <a:spLocks noChangeArrowheads="1"/>
              </p:cNvSpPr>
              <p:nvPr/>
            </p:nvSpPr>
            <p:spPr bwMode="auto">
              <a:xfrm>
                <a:off x="40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9" name="Text Box 43"/>
              <p:cNvSpPr txBox="1">
                <a:spLocks noChangeArrowheads="1"/>
              </p:cNvSpPr>
              <p:nvPr/>
            </p:nvSpPr>
            <p:spPr bwMode="auto">
              <a:xfrm>
                <a:off x="4060" y="3099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0" name="Text Box 44"/>
              <p:cNvSpPr txBox="1">
                <a:spLocks noChangeArrowheads="1"/>
              </p:cNvSpPr>
              <p:nvPr/>
            </p:nvSpPr>
            <p:spPr bwMode="auto">
              <a:xfrm>
                <a:off x="3868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1" name="Text Box 45"/>
              <p:cNvSpPr txBox="1">
                <a:spLocks noChangeArrowheads="1"/>
              </p:cNvSpPr>
              <p:nvPr/>
            </p:nvSpPr>
            <p:spPr bwMode="auto">
              <a:xfrm>
                <a:off x="3963" y="2916"/>
                <a:ext cx="23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3</a:t>
                </a:r>
              </a:p>
            </p:txBody>
          </p:sp>
          <p:sp>
            <p:nvSpPr>
              <p:cNvPr id="332" name="Line 46"/>
              <p:cNvSpPr>
                <a:spLocks noChangeShapeType="1"/>
              </p:cNvSpPr>
              <p:nvPr/>
            </p:nvSpPr>
            <p:spPr bwMode="auto">
              <a:xfrm flipH="1">
                <a:off x="4109" y="2772"/>
                <a:ext cx="75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" name="Rectangle 47"/>
              <p:cNvSpPr>
                <a:spLocks noChangeArrowheads="1"/>
              </p:cNvSpPr>
              <p:nvPr/>
            </p:nvSpPr>
            <p:spPr bwMode="auto">
              <a:xfrm>
                <a:off x="4325" y="2950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" name="Rectangle 48"/>
              <p:cNvSpPr>
                <a:spLocks noChangeArrowheads="1"/>
              </p:cNvSpPr>
              <p:nvPr/>
            </p:nvSpPr>
            <p:spPr bwMode="auto">
              <a:xfrm>
                <a:off x="43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" name="Rectangle 49"/>
              <p:cNvSpPr>
                <a:spLocks noChangeArrowheads="1"/>
              </p:cNvSpPr>
              <p:nvPr/>
            </p:nvSpPr>
            <p:spPr bwMode="auto">
              <a:xfrm>
                <a:off x="45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" name="Text Box 50"/>
              <p:cNvSpPr txBox="1">
                <a:spLocks noChangeArrowheads="1"/>
              </p:cNvSpPr>
              <p:nvPr/>
            </p:nvSpPr>
            <p:spPr bwMode="auto">
              <a:xfrm>
                <a:off x="4523" y="3101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7" name="Text Box 51"/>
              <p:cNvSpPr txBox="1">
                <a:spLocks noChangeArrowheads="1"/>
              </p:cNvSpPr>
              <p:nvPr/>
            </p:nvSpPr>
            <p:spPr bwMode="auto">
              <a:xfrm>
                <a:off x="4330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8" name="Text Box 52"/>
              <p:cNvSpPr txBox="1">
                <a:spLocks noChangeArrowheads="1"/>
              </p:cNvSpPr>
              <p:nvPr/>
            </p:nvSpPr>
            <p:spPr bwMode="auto">
              <a:xfrm>
                <a:off x="4424" y="2913"/>
                <a:ext cx="233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0</a:t>
                </a:r>
              </a:p>
            </p:txBody>
          </p:sp>
          <p:sp>
            <p:nvSpPr>
              <p:cNvPr id="339" name="Rectangle 53"/>
              <p:cNvSpPr>
                <a:spLocks noChangeArrowheads="1"/>
              </p:cNvSpPr>
              <p:nvPr/>
            </p:nvSpPr>
            <p:spPr bwMode="auto">
              <a:xfrm>
                <a:off x="4331" y="2741"/>
                <a:ext cx="150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" name="Line 54"/>
              <p:cNvSpPr>
                <a:spLocks noChangeShapeType="1"/>
              </p:cNvSpPr>
              <p:nvPr/>
            </p:nvSpPr>
            <p:spPr bwMode="auto">
              <a:xfrm>
                <a:off x="4395" y="2773"/>
                <a:ext cx="61" cy="1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1" name="Rectangle 55"/>
              <p:cNvSpPr>
                <a:spLocks noChangeArrowheads="1"/>
              </p:cNvSpPr>
              <p:nvPr/>
            </p:nvSpPr>
            <p:spPr bwMode="auto">
              <a:xfrm>
                <a:off x="4860" y="2940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2" name="Rectangle 56"/>
              <p:cNvSpPr>
                <a:spLocks noChangeArrowheads="1"/>
              </p:cNvSpPr>
              <p:nvPr/>
            </p:nvSpPr>
            <p:spPr bwMode="auto">
              <a:xfrm>
                <a:off x="4882" y="3121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" name="Rectangle 57"/>
              <p:cNvSpPr>
                <a:spLocks noChangeArrowheads="1"/>
              </p:cNvSpPr>
              <p:nvPr/>
            </p:nvSpPr>
            <p:spPr bwMode="auto">
              <a:xfrm>
                <a:off x="5081" y="3121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4" name="Text Box 58"/>
              <p:cNvSpPr txBox="1">
                <a:spLocks noChangeArrowheads="1"/>
              </p:cNvSpPr>
              <p:nvPr/>
            </p:nvSpPr>
            <p:spPr bwMode="auto">
              <a:xfrm>
                <a:off x="5056" y="309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45" name="Text Box 59"/>
              <p:cNvSpPr txBox="1">
                <a:spLocks noChangeArrowheads="1"/>
              </p:cNvSpPr>
              <p:nvPr/>
            </p:nvSpPr>
            <p:spPr bwMode="auto">
              <a:xfrm>
                <a:off x="4864" y="3091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46" name="Text Box 60"/>
              <p:cNvSpPr txBox="1">
                <a:spLocks noChangeArrowheads="1"/>
              </p:cNvSpPr>
              <p:nvPr/>
            </p:nvSpPr>
            <p:spPr bwMode="auto">
              <a:xfrm>
                <a:off x="4875" y="2888"/>
                <a:ext cx="203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1</a:t>
                </a:r>
              </a:p>
            </p:txBody>
          </p:sp>
          <p:sp>
            <p:nvSpPr>
              <p:cNvPr id="347" name="Line 61"/>
              <p:cNvSpPr>
                <a:spLocks noChangeShapeType="1"/>
              </p:cNvSpPr>
              <p:nvPr/>
            </p:nvSpPr>
            <p:spPr bwMode="auto">
              <a:xfrm flipH="1">
                <a:off x="5107" y="2763"/>
                <a:ext cx="75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1" name="Text Box 65"/>
              <p:cNvSpPr txBox="1">
                <a:spLocks noChangeArrowheads="1"/>
              </p:cNvSpPr>
              <p:nvPr/>
            </p:nvSpPr>
            <p:spPr bwMode="auto">
              <a:xfrm>
                <a:off x="5537" y="3092"/>
                <a:ext cx="115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5" name="Text Box 72"/>
              <p:cNvSpPr txBox="1">
                <a:spLocks noChangeArrowheads="1"/>
              </p:cNvSpPr>
              <p:nvPr/>
            </p:nvSpPr>
            <p:spPr bwMode="auto">
              <a:xfrm>
                <a:off x="3893" y="3454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6" name="Text Box 74"/>
              <p:cNvSpPr txBox="1">
                <a:spLocks noChangeArrowheads="1"/>
              </p:cNvSpPr>
              <p:nvPr/>
            </p:nvSpPr>
            <p:spPr bwMode="auto">
              <a:xfrm>
                <a:off x="3829" y="3252"/>
                <a:ext cx="11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357" name="Text Box 31"/>
            <p:cNvSpPr txBox="1">
              <a:spLocks noChangeArrowheads="1"/>
            </p:cNvSpPr>
            <p:nvPr/>
          </p:nvSpPr>
          <p:spPr bwMode="auto">
            <a:xfrm>
              <a:off x="11193464" y="2812880"/>
              <a:ext cx="371476" cy="461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41619" y="4704558"/>
            <a:ext cx="955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1. </a:t>
            </a:r>
            <a:r>
              <a:rPr lang="en-US" sz="2000" dirty="0">
                <a:solidFill>
                  <a:srgbClr val="6600CC"/>
                </a:solidFill>
              </a:rPr>
              <a:t>Extract the biggest value </a:t>
            </a:r>
            <a:r>
              <a:rPr lang="en-US" sz="2000" dirty="0"/>
              <a:t>from the </a:t>
            </a:r>
            <a:r>
              <a:rPr lang="en-US" sz="2000" dirty="0" err="1"/>
              <a:t>maxheap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6600CC"/>
                </a:solidFill>
              </a:rPr>
              <a:t>re-</a:t>
            </a:r>
            <a:r>
              <a:rPr lang="en-US" sz="2000" dirty="0" err="1">
                <a:solidFill>
                  <a:srgbClr val="6600CC"/>
                </a:solidFill>
              </a:rPr>
              <a:t>heapify</a:t>
            </a:r>
            <a:r>
              <a:rPr lang="en-US" sz="2000" dirty="0">
                <a:solidFill>
                  <a:srgbClr val="6600CC"/>
                </a:solidFill>
              </a:rPr>
              <a:t/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/>
              <a:t>    (just as we learned about 20 slides ago)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43044" y="6152418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3. Now </a:t>
            </a:r>
            <a:r>
              <a:rPr lang="en-US" sz="2000" dirty="0">
                <a:solidFill>
                  <a:srgbClr val="6600CC"/>
                </a:solidFill>
              </a:rPr>
              <a:t>put the extracted value into this freed-up slot </a:t>
            </a:r>
            <a:r>
              <a:rPr lang="en-US" sz="2000" dirty="0"/>
              <a:t>of the array.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843044" y="5404072"/>
            <a:ext cx="7832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   This </a:t>
            </a:r>
            <a:r>
              <a:rPr lang="en-US" sz="2000" dirty="0">
                <a:solidFill>
                  <a:srgbClr val="6600CC"/>
                </a:solidFill>
              </a:rPr>
              <a:t>frees up the second-to-last slot</a:t>
            </a:r>
            <a:r>
              <a:rPr lang="en-US" sz="2000" dirty="0"/>
              <a:t> in the array</a:t>
            </a:r>
            <a:br>
              <a:rPr lang="en-US" sz="2000" dirty="0"/>
            </a:br>
            <a:r>
              <a:rPr lang="en-US" sz="2000" dirty="0"/>
              <a:t>    (since the heap now has 1 fewer value in it)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314006" y="4236374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While there are numbers left in the heap:</a:t>
            </a:r>
          </a:p>
        </p:txBody>
      </p:sp>
      <p:sp>
        <p:nvSpPr>
          <p:cNvPr id="368" name="Title 1"/>
          <p:cNvSpPr>
            <a:spLocks noGrp="1"/>
          </p:cNvSpPr>
          <p:nvPr>
            <p:ph type="title"/>
          </p:nvPr>
        </p:nvSpPr>
        <p:spPr>
          <a:xfrm>
            <a:off x="770168" y="-242760"/>
            <a:ext cx="7772400" cy="1143000"/>
          </a:xfrm>
        </p:spPr>
        <p:txBody>
          <a:bodyPr/>
          <a:lstStyle/>
          <a:p>
            <a:r>
              <a:rPr lang="en-US" sz="3200" dirty="0"/>
              <a:t>Efficient </a:t>
            </a:r>
            <a:r>
              <a:rPr lang="en-US" sz="3200" dirty="0" err="1"/>
              <a:t>Heapsort</a:t>
            </a:r>
            <a:r>
              <a:rPr lang="en-US" sz="3200" dirty="0"/>
              <a:t>: Step #2</a:t>
            </a:r>
          </a:p>
        </p:txBody>
      </p:sp>
      <p:sp>
        <p:nvSpPr>
          <p:cNvPr id="430" name="Rounded Rectangular Callout 429"/>
          <p:cNvSpPr/>
          <p:nvPr/>
        </p:nvSpPr>
        <p:spPr bwMode="auto">
          <a:xfrm>
            <a:off x="4080450" y="142185"/>
            <a:ext cx="3081938" cy="1936427"/>
          </a:xfrm>
          <a:prstGeom prst="wedgeRoundRectCallout">
            <a:avLst>
              <a:gd name="adj1" fmla="val -60133"/>
              <a:gd name="adj2" fmla="val 5304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Now the last two slots of the array hold the two biggest values </a:t>
            </a:r>
            <a:r>
              <a:rPr lang="en-US"/>
              <a:t>in sorted order!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0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05139 0.1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5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10573 -0.03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023 L 0.34636 -0.00023 L 0.35 -0.10618 " pathEditMode="relative" rAng="0" ptsTypes="AAA">
                                      <p:cBhvr>
                                        <p:cTn id="46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0" y="-529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  <p:bldP spid="223" grpId="1"/>
      <p:bldP spid="225" grpId="0"/>
      <p:bldP spid="225" grpId="1"/>
      <p:bldP spid="309" grpId="0"/>
      <p:bldP spid="309" grpId="1"/>
      <p:bldP spid="155" grpId="0"/>
      <p:bldP spid="156" grpId="0"/>
      <p:bldP spid="157" grpId="0"/>
      <p:bldP spid="4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D9E6-A879-46CB-87AA-D5069FB9DCF5}" type="slidenum">
              <a:rPr lang="en-US"/>
              <a:pPr/>
              <a:t>6</a:t>
            </a:fld>
            <a:endParaRPr lang="en-US"/>
          </a:p>
        </p:txBody>
      </p:sp>
      <p:sp>
        <p:nvSpPr>
          <p:cNvPr id="76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769027" name="Text Box 3"/>
          <p:cNvSpPr txBox="1">
            <a:spLocks noChangeArrowheads="1"/>
          </p:cNvSpPr>
          <p:nvPr/>
        </p:nvSpPr>
        <p:spPr bwMode="auto">
          <a:xfrm>
            <a:off x="381000" y="1235075"/>
            <a:ext cx="8413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What data structures can we use to implement a priority queue? Hmmm…</a:t>
            </a:r>
          </a:p>
        </p:txBody>
      </p:sp>
      <p:sp>
        <p:nvSpPr>
          <p:cNvPr id="769028" name="Text Box 4"/>
          <p:cNvSpPr txBox="1">
            <a:spLocks noChangeArrowheads="1"/>
          </p:cNvSpPr>
          <p:nvPr/>
        </p:nvSpPr>
        <p:spPr bwMode="auto">
          <a:xfrm>
            <a:off x="152400" y="2362200"/>
            <a:ext cx="8631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006666"/>
                </a:solidFill>
              </a:rPr>
              <a:t>Let’s make it easier…</a:t>
            </a:r>
            <a:r>
              <a:rPr lang="en-US"/>
              <a:t> What if we have just a limited set of priorities, e.g.: </a:t>
            </a:r>
            <a:r>
              <a:rPr lang="en-US">
                <a:solidFill>
                  <a:schemeClr val="accent2"/>
                </a:solidFill>
              </a:rPr>
              <a:t>high</a:t>
            </a:r>
            <a:r>
              <a:rPr lang="en-US"/>
              <a:t>, </a:t>
            </a:r>
            <a:r>
              <a:rPr lang="en-US">
                <a:solidFill>
                  <a:schemeClr val="accent2"/>
                </a:solidFill>
              </a:rPr>
              <a:t>medium</a:t>
            </a:r>
            <a:r>
              <a:rPr lang="en-US"/>
              <a:t> </a:t>
            </a:r>
            <a:r>
              <a:rPr lang="en-US">
                <a:solidFill>
                  <a:schemeClr val="accent2"/>
                </a:solidFill>
              </a:rPr>
              <a:t>low</a:t>
            </a:r>
            <a:r>
              <a:rPr lang="en-US"/>
              <a:t>?</a:t>
            </a:r>
          </a:p>
        </p:txBody>
      </p:sp>
      <p:sp>
        <p:nvSpPr>
          <p:cNvPr id="769029" name="Text Box 5"/>
          <p:cNvSpPr txBox="1">
            <a:spLocks noChangeArrowheads="1"/>
          </p:cNvSpPr>
          <p:nvPr/>
        </p:nvSpPr>
        <p:spPr bwMode="auto">
          <a:xfrm>
            <a:off x="228600" y="3352800"/>
            <a:ext cx="8631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Hint</a:t>
            </a:r>
            <a:r>
              <a:rPr lang="en-US"/>
              <a:t>: Think of an airport ticket line with </a:t>
            </a:r>
            <a:r>
              <a:rPr lang="en-US">
                <a:solidFill>
                  <a:srgbClr val="6600CC"/>
                </a:solidFill>
              </a:rPr>
              <a:t>first</a:t>
            </a:r>
            <a:r>
              <a:rPr lang="en-US"/>
              <a:t>, </a:t>
            </a:r>
            <a:r>
              <a:rPr lang="en-US">
                <a:solidFill>
                  <a:srgbClr val="6600CC"/>
                </a:solidFill>
              </a:rPr>
              <a:t>business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coach</a:t>
            </a:r>
            <a:r>
              <a:rPr lang="en-US"/>
              <a:t> (cattle) class…</a:t>
            </a:r>
          </a:p>
        </p:txBody>
      </p:sp>
      <p:grpSp>
        <p:nvGrpSpPr>
          <p:cNvPr id="769102" name="Group 78"/>
          <p:cNvGrpSpPr>
            <a:grpSpLocks/>
          </p:cNvGrpSpPr>
          <p:nvPr/>
        </p:nvGrpSpPr>
        <p:grpSpPr bwMode="auto">
          <a:xfrm>
            <a:off x="381000" y="4419600"/>
            <a:ext cx="6756400" cy="2133600"/>
            <a:chOff x="240" y="2784"/>
            <a:chExt cx="4256" cy="1344"/>
          </a:xfrm>
        </p:grpSpPr>
        <p:grpSp>
          <p:nvGrpSpPr>
            <p:cNvPr id="769037" name="Group 13"/>
            <p:cNvGrpSpPr>
              <a:grpSpLocks/>
            </p:cNvGrpSpPr>
            <p:nvPr/>
          </p:nvGrpSpPr>
          <p:grpSpPr bwMode="auto">
            <a:xfrm>
              <a:off x="240" y="2880"/>
              <a:ext cx="1536" cy="864"/>
              <a:chOff x="-192" y="2736"/>
              <a:chExt cx="1536" cy="864"/>
            </a:xfrm>
          </p:grpSpPr>
          <p:sp>
            <p:nvSpPr>
              <p:cNvPr id="769031" name="Rectangle 7"/>
              <p:cNvSpPr>
                <a:spLocks noChangeArrowheads="1"/>
              </p:cNvSpPr>
              <p:nvPr/>
            </p:nvSpPr>
            <p:spPr bwMode="auto">
              <a:xfrm>
                <a:off x="864" y="2784"/>
                <a:ext cx="480" cy="19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2" name="Text Box 8"/>
              <p:cNvSpPr txBox="1">
                <a:spLocks noChangeArrowheads="1"/>
              </p:cNvSpPr>
              <p:nvPr/>
            </p:nvSpPr>
            <p:spPr bwMode="auto">
              <a:xfrm>
                <a:off x="-192" y="2736"/>
                <a:ext cx="104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ptrToHigh</a:t>
                </a:r>
              </a:p>
            </p:txBody>
          </p:sp>
          <p:sp>
            <p:nvSpPr>
              <p:cNvPr id="769033" name="Rectangle 9"/>
              <p:cNvSpPr>
                <a:spLocks noChangeArrowheads="1"/>
              </p:cNvSpPr>
              <p:nvPr/>
            </p:nvSpPr>
            <p:spPr bwMode="auto">
              <a:xfrm>
                <a:off x="864" y="3072"/>
                <a:ext cx="480" cy="19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4" name="Text Box 10"/>
              <p:cNvSpPr txBox="1">
                <a:spLocks noChangeArrowheads="1"/>
              </p:cNvSpPr>
              <p:nvPr/>
            </p:nvSpPr>
            <p:spPr bwMode="auto">
              <a:xfrm>
                <a:off x="-192" y="3024"/>
                <a:ext cx="102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ptrToMed</a:t>
                </a:r>
              </a:p>
            </p:txBody>
          </p:sp>
          <p:sp>
            <p:nvSpPr>
              <p:cNvPr id="769035" name="Rectangle 11"/>
              <p:cNvSpPr>
                <a:spLocks noChangeArrowheads="1"/>
              </p:cNvSpPr>
              <p:nvPr/>
            </p:nvSpPr>
            <p:spPr bwMode="auto">
              <a:xfrm>
                <a:off x="864" y="3360"/>
                <a:ext cx="480" cy="19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6" name="Text Box 12"/>
              <p:cNvSpPr txBox="1">
                <a:spLocks noChangeArrowheads="1"/>
              </p:cNvSpPr>
              <p:nvPr/>
            </p:nvSpPr>
            <p:spPr bwMode="auto">
              <a:xfrm>
                <a:off x="-192" y="3312"/>
                <a:ext cx="97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ptrToLow</a:t>
                </a:r>
              </a:p>
            </p:txBody>
          </p:sp>
        </p:grpSp>
        <p:grpSp>
          <p:nvGrpSpPr>
            <p:cNvPr id="769043" name="Group 19"/>
            <p:cNvGrpSpPr>
              <a:grpSpLocks/>
            </p:cNvGrpSpPr>
            <p:nvPr/>
          </p:nvGrpSpPr>
          <p:grpSpPr bwMode="auto">
            <a:xfrm>
              <a:off x="2374" y="2784"/>
              <a:ext cx="602" cy="361"/>
              <a:chOff x="2374" y="2880"/>
              <a:chExt cx="602" cy="361"/>
            </a:xfrm>
          </p:grpSpPr>
          <p:sp>
            <p:nvSpPr>
              <p:cNvPr id="769039" name="Rectangle 15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0" name="Rectangle 16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1" name="Rectangle 17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2" name="Text Box 18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44" name="Group 20"/>
            <p:cNvGrpSpPr>
              <a:grpSpLocks/>
            </p:cNvGrpSpPr>
            <p:nvPr/>
          </p:nvGrpSpPr>
          <p:grpSpPr bwMode="auto">
            <a:xfrm>
              <a:off x="3120" y="2784"/>
              <a:ext cx="602" cy="361"/>
              <a:chOff x="2374" y="2880"/>
              <a:chExt cx="602" cy="361"/>
            </a:xfrm>
          </p:grpSpPr>
          <p:sp>
            <p:nvSpPr>
              <p:cNvPr id="769045" name="Rectangle 21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6" name="Rectangle 22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7" name="Rectangle 23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8" name="Text Box 24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49" name="Group 25"/>
            <p:cNvGrpSpPr>
              <a:grpSpLocks/>
            </p:cNvGrpSpPr>
            <p:nvPr/>
          </p:nvGrpSpPr>
          <p:grpSpPr bwMode="auto">
            <a:xfrm>
              <a:off x="3888" y="2784"/>
              <a:ext cx="602" cy="361"/>
              <a:chOff x="2374" y="2880"/>
              <a:chExt cx="602" cy="361"/>
            </a:xfrm>
          </p:grpSpPr>
          <p:sp>
            <p:nvSpPr>
              <p:cNvPr id="769050" name="Rectangle 2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1" name="Rectangle 2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2" name="Rectangle 2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3" name="Text Box 2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54" name="Group 30"/>
            <p:cNvGrpSpPr>
              <a:grpSpLocks/>
            </p:cNvGrpSpPr>
            <p:nvPr/>
          </p:nvGrpSpPr>
          <p:grpSpPr bwMode="auto">
            <a:xfrm>
              <a:off x="2384" y="3287"/>
              <a:ext cx="602" cy="361"/>
              <a:chOff x="2374" y="2880"/>
              <a:chExt cx="602" cy="361"/>
            </a:xfrm>
          </p:grpSpPr>
          <p:sp>
            <p:nvSpPr>
              <p:cNvPr id="769055" name="Rectangle 31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6" name="Rectangle 32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7" name="Rectangle 33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8" name="Text Box 34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59" name="Group 35"/>
            <p:cNvGrpSpPr>
              <a:grpSpLocks/>
            </p:cNvGrpSpPr>
            <p:nvPr/>
          </p:nvGrpSpPr>
          <p:grpSpPr bwMode="auto">
            <a:xfrm>
              <a:off x="3120" y="3264"/>
              <a:ext cx="602" cy="361"/>
              <a:chOff x="2374" y="2880"/>
              <a:chExt cx="602" cy="361"/>
            </a:xfrm>
          </p:grpSpPr>
          <p:sp>
            <p:nvSpPr>
              <p:cNvPr id="769060" name="Rectangle 3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61" name="Rectangle 3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62" name="Rectangle 3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63" name="Text Box 3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69" name="Group 45"/>
            <p:cNvGrpSpPr>
              <a:grpSpLocks/>
            </p:cNvGrpSpPr>
            <p:nvPr/>
          </p:nvGrpSpPr>
          <p:grpSpPr bwMode="auto">
            <a:xfrm>
              <a:off x="2380" y="3767"/>
              <a:ext cx="602" cy="361"/>
              <a:chOff x="2374" y="2880"/>
              <a:chExt cx="602" cy="361"/>
            </a:xfrm>
          </p:grpSpPr>
          <p:sp>
            <p:nvSpPr>
              <p:cNvPr id="769070" name="Rectangle 4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1" name="Rectangle 4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2" name="Rectangle 4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3" name="Text Box 4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74" name="Group 50"/>
            <p:cNvGrpSpPr>
              <a:grpSpLocks/>
            </p:cNvGrpSpPr>
            <p:nvPr/>
          </p:nvGrpSpPr>
          <p:grpSpPr bwMode="auto">
            <a:xfrm>
              <a:off x="3126" y="3767"/>
              <a:ext cx="602" cy="361"/>
              <a:chOff x="2374" y="2880"/>
              <a:chExt cx="602" cy="361"/>
            </a:xfrm>
          </p:grpSpPr>
          <p:sp>
            <p:nvSpPr>
              <p:cNvPr id="769075" name="Rectangle 51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6" name="Rectangle 52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7" name="Rectangle 53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8" name="Text Box 54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79" name="Group 55"/>
            <p:cNvGrpSpPr>
              <a:grpSpLocks/>
            </p:cNvGrpSpPr>
            <p:nvPr/>
          </p:nvGrpSpPr>
          <p:grpSpPr bwMode="auto">
            <a:xfrm>
              <a:off x="3894" y="3767"/>
              <a:ext cx="602" cy="361"/>
              <a:chOff x="2374" y="2880"/>
              <a:chExt cx="602" cy="361"/>
            </a:xfrm>
          </p:grpSpPr>
          <p:sp>
            <p:nvSpPr>
              <p:cNvPr id="769080" name="Rectangle 5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81" name="Rectangle 5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82" name="Rectangle 5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83" name="Text Box 5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sp>
          <p:nvSpPr>
            <p:cNvPr id="769084" name="Line 60"/>
            <p:cNvSpPr>
              <a:spLocks noChangeShapeType="1"/>
            </p:cNvSpPr>
            <p:nvPr/>
          </p:nvSpPr>
          <p:spPr bwMode="auto">
            <a:xfrm flipV="1">
              <a:off x="1680" y="2912"/>
              <a:ext cx="720" cy="112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5" name="Line 61"/>
            <p:cNvSpPr>
              <a:spLocks noChangeShapeType="1"/>
            </p:cNvSpPr>
            <p:nvPr/>
          </p:nvSpPr>
          <p:spPr bwMode="auto">
            <a:xfrm flipV="1">
              <a:off x="2840" y="2848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6" name="Line 62"/>
            <p:cNvSpPr>
              <a:spLocks noChangeShapeType="1"/>
            </p:cNvSpPr>
            <p:nvPr/>
          </p:nvSpPr>
          <p:spPr bwMode="auto">
            <a:xfrm flipV="1">
              <a:off x="3600" y="2840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7" name="Line 63"/>
            <p:cNvSpPr>
              <a:spLocks noChangeShapeType="1"/>
            </p:cNvSpPr>
            <p:nvPr/>
          </p:nvSpPr>
          <p:spPr bwMode="auto">
            <a:xfrm flipV="1">
              <a:off x="2920" y="3832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8" name="Line 64"/>
            <p:cNvSpPr>
              <a:spLocks noChangeShapeType="1"/>
            </p:cNvSpPr>
            <p:nvPr/>
          </p:nvSpPr>
          <p:spPr bwMode="auto">
            <a:xfrm flipV="1">
              <a:off x="3680" y="3824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9" name="Line 65"/>
            <p:cNvSpPr>
              <a:spLocks noChangeShapeType="1"/>
            </p:cNvSpPr>
            <p:nvPr/>
          </p:nvSpPr>
          <p:spPr bwMode="auto">
            <a:xfrm flipV="1">
              <a:off x="2848" y="3352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91" name="Line 67"/>
            <p:cNvSpPr>
              <a:spLocks noChangeShapeType="1"/>
            </p:cNvSpPr>
            <p:nvPr/>
          </p:nvSpPr>
          <p:spPr bwMode="auto">
            <a:xfrm>
              <a:off x="1680" y="3312"/>
              <a:ext cx="712" cy="8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92" name="Line 68"/>
            <p:cNvSpPr>
              <a:spLocks noChangeShapeType="1"/>
            </p:cNvSpPr>
            <p:nvPr/>
          </p:nvSpPr>
          <p:spPr bwMode="auto">
            <a:xfrm>
              <a:off x="1688" y="3592"/>
              <a:ext cx="680" cy="24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93" name="Text Box 69"/>
            <p:cNvSpPr txBox="1">
              <a:spLocks noChangeArrowheads="1"/>
            </p:cNvSpPr>
            <p:nvPr/>
          </p:nvSpPr>
          <p:spPr bwMode="auto">
            <a:xfrm>
              <a:off x="2448" y="2784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Carey</a:t>
              </a:r>
            </a:p>
          </p:txBody>
        </p:sp>
        <p:sp>
          <p:nvSpPr>
            <p:cNvPr id="769094" name="Text Box 70"/>
            <p:cNvSpPr txBox="1">
              <a:spLocks noChangeArrowheads="1"/>
            </p:cNvSpPr>
            <p:nvPr/>
          </p:nvSpPr>
          <p:spPr bwMode="auto">
            <a:xfrm>
              <a:off x="3216" y="2784"/>
              <a:ext cx="46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Linda</a:t>
              </a:r>
            </a:p>
          </p:txBody>
        </p:sp>
        <p:sp>
          <p:nvSpPr>
            <p:cNvPr id="769095" name="Text Box 71"/>
            <p:cNvSpPr txBox="1">
              <a:spLocks noChangeArrowheads="1"/>
            </p:cNvSpPr>
            <p:nvPr/>
          </p:nvSpPr>
          <p:spPr bwMode="auto">
            <a:xfrm>
              <a:off x="3955" y="2784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Emily</a:t>
              </a:r>
            </a:p>
          </p:txBody>
        </p:sp>
        <p:sp>
          <p:nvSpPr>
            <p:cNvPr id="769096" name="Text Box 72"/>
            <p:cNvSpPr txBox="1">
              <a:spLocks noChangeArrowheads="1"/>
            </p:cNvSpPr>
            <p:nvPr/>
          </p:nvSpPr>
          <p:spPr bwMode="auto">
            <a:xfrm>
              <a:off x="2381" y="3280"/>
              <a:ext cx="637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700">
                  <a:solidFill>
                    <a:srgbClr val="6600CC"/>
                  </a:solidFill>
                </a:rPr>
                <a:t>Xiaotian</a:t>
              </a:r>
            </a:p>
          </p:txBody>
        </p:sp>
        <p:sp>
          <p:nvSpPr>
            <p:cNvPr id="769097" name="Text Box 73"/>
            <p:cNvSpPr txBox="1">
              <a:spLocks noChangeArrowheads="1"/>
            </p:cNvSpPr>
            <p:nvPr/>
          </p:nvSpPr>
          <p:spPr bwMode="auto">
            <a:xfrm>
              <a:off x="3156" y="3267"/>
              <a:ext cx="52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700">
                  <a:solidFill>
                    <a:srgbClr val="6600CC"/>
                  </a:solidFill>
                </a:rPr>
                <a:t>Wahid</a:t>
              </a:r>
            </a:p>
          </p:txBody>
        </p:sp>
        <p:sp>
          <p:nvSpPr>
            <p:cNvPr id="769098" name="Text Box 74"/>
            <p:cNvSpPr txBox="1">
              <a:spLocks noChangeArrowheads="1"/>
            </p:cNvSpPr>
            <p:nvPr/>
          </p:nvSpPr>
          <p:spPr bwMode="auto">
            <a:xfrm>
              <a:off x="2455" y="3760"/>
              <a:ext cx="4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David</a:t>
              </a:r>
            </a:p>
          </p:txBody>
        </p:sp>
        <p:sp>
          <p:nvSpPr>
            <p:cNvPr id="769100" name="Text Box 76"/>
            <p:cNvSpPr txBox="1">
              <a:spLocks noChangeArrowheads="1"/>
            </p:cNvSpPr>
            <p:nvPr/>
          </p:nvSpPr>
          <p:spPr bwMode="auto">
            <a:xfrm>
              <a:off x="3200" y="3753"/>
              <a:ext cx="51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Susan</a:t>
              </a:r>
            </a:p>
          </p:txBody>
        </p:sp>
        <p:sp>
          <p:nvSpPr>
            <p:cNvPr id="769101" name="Text Box 77"/>
            <p:cNvSpPr txBox="1">
              <a:spLocks noChangeArrowheads="1"/>
            </p:cNvSpPr>
            <p:nvPr/>
          </p:nvSpPr>
          <p:spPr bwMode="auto">
            <a:xfrm>
              <a:off x="3968" y="3760"/>
              <a:ext cx="5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Wade</a:t>
              </a:r>
            </a:p>
          </p:txBody>
        </p:sp>
      </p:grpSp>
      <p:sp>
        <p:nvSpPr>
          <p:cNvPr id="769103" name="Rectangle 79"/>
          <p:cNvSpPr>
            <a:spLocks noChangeArrowheads="1"/>
          </p:cNvSpPr>
          <p:nvPr/>
        </p:nvSpPr>
        <p:spPr bwMode="auto">
          <a:xfrm>
            <a:off x="5435600" y="4051300"/>
            <a:ext cx="3708400" cy="2806700"/>
          </a:xfrm>
          <a:prstGeom prst="rect">
            <a:avLst/>
          </a:prstGeom>
          <a:solidFill>
            <a:srgbClr val="6600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000">
                <a:solidFill>
                  <a:schemeClr val="bg1"/>
                </a:solidFill>
              </a:rPr>
              <a:t>Right – we can use </a:t>
            </a:r>
            <a:r>
              <a:rPr lang="en-US" sz="2000">
                <a:solidFill>
                  <a:srgbClr val="FFEFFF"/>
                </a:solidFill>
              </a:rPr>
              <a:t>n </a:t>
            </a:r>
            <a:r>
              <a:rPr lang="en-US" sz="2000">
                <a:solidFill>
                  <a:schemeClr val="bg1"/>
                </a:solidFill>
              </a:rPr>
              <a:t>linked 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lists, one for each priority 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level.  </a:t>
            </a:r>
            <a:br>
              <a:rPr lang="en-US" sz="2000">
                <a:solidFill>
                  <a:schemeClr val="bg1"/>
                </a:solidFill>
              </a:rPr>
            </a:b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To obtain the highest-priority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item, always take the first 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item from the highest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priority, non-empty list.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9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9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69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69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9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027" grpId="0"/>
      <p:bldP spid="769028" grpId="0"/>
      <p:bldP spid="769029" grpId="0"/>
      <p:bldP spid="76910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12"/>
          <p:cNvGrpSpPr>
            <a:grpSpLocks/>
          </p:cNvGrpSpPr>
          <p:nvPr/>
        </p:nvGrpSpPr>
        <p:grpSpPr bwMode="auto">
          <a:xfrm>
            <a:off x="5721902" y="1316451"/>
            <a:ext cx="2894018" cy="2451106"/>
            <a:chOff x="3829" y="2160"/>
            <a:chExt cx="1823" cy="1544"/>
          </a:xfrm>
        </p:grpSpPr>
        <p:sp>
          <p:nvSpPr>
            <p:cNvPr id="227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8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1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2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6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7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38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3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4" name="Text Box 31"/>
            <p:cNvSpPr txBox="1">
              <a:spLocks noChangeArrowheads="1"/>
            </p:cNvSpPr>
            <p:nvPr/>
          </p:nvSpPr>
          <p:spPr bwMode="auto">
            <a:xfrm>
              <a:off x="5190" y="2507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4</a:t>
              </a:r>
            </a:p>
          </p:txBody>
        </p:sp>
        <p:sp>
          <p:nvSpPr>
            <p:cNvPr id="245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1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2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5</a:t>
              </a:r>
            </a:p>
          </p:txBody>
        </p:sp>
        <p:sp>
          <p:nvSpPr>
            <p:cNvPr id="253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7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8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3</a:t>
              </a:r>
            </a:p>
          </p:txBody>
        </p:sp>
        <p:sp>
          <p:nvSpPr>
            <p:cNvPr id="259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4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5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0</a:t>
              </a:r>
            </a:p>
          </p:txBody>
        </p:sp>
        <p:sp>
          <p:nvSpPr>
            <p:cNvPr id="266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2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3" name="Text Box 60"/>
            <p:cNvSpPr txBox="1">
              <a:spLocks noChangeArrowheads="1"/>
            </p:cNvSpPr>
            <p:nvPr/>
          </p:nvSpPr>
          <p:spPr bwMode="auto">
            <a:xfrm>
              <a:off x="4985" y="2888"/>
              <a:ext cx="20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1</a:t>
              </a:r>
            </a:p>
          </p:txBody>
        </p:sp>
        <p:sp>
          <p:nvSpPr>
            <p:cNvPr id="274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5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7" name="Text Box 74"/>
            <p:cNvSpPr txBox="1">
              <a:spLocks noChangeArrowheads="1"/>
            </p:cNvSpPr>
            <p:nvPr/>
          </p:nvSpPr>
          <p:spPr bwMode="auto">
            <a:xfrm>
              <a:off x="3829" y="3252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549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 </a:t>
            </a:r>
          </a:p>
        </p:txBody>
      </p: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1006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5</a:t>
            </a:r>
          </a:p>
        </p:txBody>
      </p: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1463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4</a:t>
            </a:r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19211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3</a:t>
            </a:r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23783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0</a:t>
            </a:r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auto">
          <a:xfrm>
            <a:off x="2835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1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3292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1</a:t>
            </a:r>
          </a:p>
        </p:txBody>
      </p:sp>
      <p:sp>
        <p:nvSpPr>
          <p:cNvPr id="84" name="Rectangle 11"/>
          <p:cNvSpPr>
            <a:spLocks noChangeArrowheads="1"/>
          </p:cNvSpPr>
          <p:nvPr/>
        </p:nvSpPr>
        <p:spPr bwMode="auto">
          <a:xfrm>
            <a:off x="3749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solidFill>
                  <a:srgbClr val="FF3300"/>
                </a:solidFill>
              </a:rPr>
              <a:t>21</a:t>
            </a:r>
          </a:p>
        </p:txBody>
      </p:sp>
      <p:grpSp>
        <p:nvGrpSpPr>
          <p:cNvPr id="85" name="Group 168"/>
          <p:cNvGrpSpPr>
            <a:grpSpLocks/>
          </p:cNvGrpSpPr>
          <p:nvPr/>
        </p:nvGrpSpPr>
        <p:grpSpPr bwMode="auto">
          <a:xfrm>
            <a:off x="1463984" y="2140452"/>
            <a:ext cx="457200" cy="533400"/>
            <a:chOff x="2167" y="960"/>
            <a:chExt cx="288" cy="336"/>
          </a:xfrm>
        </p:grpSpPr>
        <p:sp>
          <p:nvSpPr>
            <p:cNvPr id="86" name="Line 169"/>
            <p:cNvSpPr>
              <a:spLocks noChangeShapeType="1"/>
            </p:cNvSpPr>
            <p:nvPr/>
          </p:nvSpPr>
          <p:spPr bwMode="auto">
            <a:xfrm>
              <a:off x="2167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170"/>
            <p:cNvSpPr>
              <a:spLocks noChangeShapeType="1"/>
            </p:cNvSpPr>
            <p:nvPr/>
          </p:nvSpPr>
          <p:spPr bwMode="auto">
            <a:xfrm>
              <a:off x="2455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605813" y="2189019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25" name="Text Box 18"/>
          <p:cNvSpPr txBox="1">
            <a:spLocks noChangeArrowheads="1"/>
          </p:cNvSpPr>
          <p:nvPr/>
        </p:nvSpPr>
        <p:spPr bwMode="auto">
          <a:xfrm>
            <a:off x="7073549" y="1230696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cxnSp>
        <p:nvCxnSpPr>
          <p:cNvPr id="307" name="Straight Arrow Connector 306"/>
          <p:cNvCxnSpPr/>
          <p:nvPr/>
        </p:nvCxnSpPr>
        <p:spPr bwMode="auto">
          <a:xfrm flipV="1">
            <a:off x="2746572" y="2799938"/>
            <a:ext cx="304800" cy="574676"/>
          </a:xfrm>
          <a:prstGeom prst="straightConnector1">
            <a:avLst/>
          </a:prstGeom>
          <a:solidFill>
            <a:srgbClr val="FFEF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oup 3"/>
          <p:cNvGrpSpPr/>
          <p:nvPr/>
        </p:nvGrpSpPr>
        <p:grpSpPr>
          <a:xfrm>
            <a:off x="5719364" y="1244526"/>
            <a:ext cx="2894018" cy="2523251"/>
            <a:chOff x="9855200" y="2812880"/>
            <a:chExt cx="2894018" cy="2523251"/>
          </a:xfrm>
        </p:grpSpPr>
        <p:grpSp>
          <p:nvGrpSpPr>
            <p:cNvPr id="163" name="Group 12"/>
            <p:cNvGrpSpPr>
              <a:grpSpLocks/>
            </p:cNvGrpSpPr>
            <p:nvPr/>
          </p:nvGrpSpPr>
          <p:grpSpPr bwMode="auto">
            <a:xfrm>
              <a:off x="9855200" y="2885025"/>
              <a:ext cx="2894018" cy="2451106"/>
              <a:chOff x="3829" y="2160"/>
              <a:chExt cx="1823" cy="1544"/>
            </a:xfrm>
          </p:grpSpPr>
          <p:sp>
            <p:nvSpPr>
              <p:cNvPr id="221" name="Rectangle 13"/>
              <p:cNvSpPr>
                <a:spLocks noChangeArrowheads="1"/>
              </p:cNvSpPr>
              <p:nvPr/>
            </p:nvSpPr>
            <p:spPr bwMode="auto">
              <a:xfrm>
                <a:off x="4586" y="2160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2" name="Rectangle 14"/>
              <p:cNvSpPr>
                <a:spLocks noChangeArrowheads="1"/>
              </p:cNvSpPr>
              <p:nvPr/>
            </p:nvSpPr>
            <p:spPr bwMode="auto">
              <a:xfrm>
                <a:off x="4608" y="234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2" name="Rectangle 15"/>
              <p:cNvSpPr>
                <a:spLocks noChangeArrowheads="1"/>
              </p:cNvSpPr>
              <p:nvPr/>
            </p:nvSpPr>
            <p:spPr bwMode="auto">
              <a:xfrm>
                <a:off x="4807" y="2341"/>
                <a:ext cx="178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" name="Text Box 16"/>
              <p:cNvSpPr txBox="1">
                <a:spLocks noChangeArrowheads="1"/>
              </p:cNvSpPr>
              <p:nvPr/>
            </p:nvSpPr>
            <p:spPr bwMode="auto">
              <a:xfrm>
                <a:off x="4769" y="2309"/>
                <a:ext cx="11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4" name="Text Box 17"/>
              <p:cNvSpPr txBox="1">
                <a:spLocks noChangeArrowheads="1"/>
              </p:cNvSpPr>
              <p:nvPr/>
            </p:nvSpPr>
            <p:spPr bwMode="auto">
              <a:xfrm>
                <a:off x="4580" y="231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6" name="Rectangle 19"/>
              <p:cNvSpPr>
                <a:spLocks noChangeArrowheads="1"/>
              </p:cNvSpPr>
              <p:nvPr/>
            </p:nvSpPr>
            <p:spPr bwMode="auto">
              <a:xfrm>
                <a:off x="4096" y="2556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" name="Rectangle 20"/>
              <p:cNvSpPr>
                <a:spLocks noChangeArrowheads="1"/>
              </p:cNvSpPr>
              <p:nvPr/>
            </p:nvSpPr>
            <p:spPr bwMode="auto">
              <a:xfrm>
                <a:off x="41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Rectangle 21"/>
              <p:cNvSpPr>
                <a:spLocks noChangeArrowheads="1"/>
              </p:cNvSpPr>
              <p:nvPr/>
            </p:nvSpPr>
            <p:spPr bwMode="auto">
              <a:xfrm>
                <a:off x="43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Text Box 22"/>
              <p:cNvSpPr txBox="1">
                <a:spLocks noChangeArrowheads="1"/>
              </p:cNvSpPr>
              <p:nvPr/>
            </p:nvSpPr>
            <p:spPr bwMode="auto">
              <a:xfrm>
                <a:off x="4293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08" name="Text Box 23"/>
              <p:cNvSpPr txBox="1">
                <a:spLocks noChangeArrowheads="1"/>
              </p:cNvSpPr>
              <p:nvPr/>
            </p:nvSpPr>
            <p:spPr bwMode="auto">
              <a:xfrm>
                <a:off x="4101" y="2708"/>
                <a:ext cx="116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0" name="Text Box 24"/>
              <p:cNvSpPr txBox="1">
                <a:spLocks noChangeArrowheads="1"/>
              </p:cNvSpPr>
              <p:nvPr/>
            </p:nvSpPr>
            <p:spPr bwMode="auto">
              <a:xfrm>
                <a:off x="4252" y="2564"/>
                <a:ext cx="2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  <p:sp>
            <p:nvSpPr>
              <p:cNvPr id="311" name="Line 25"/>
              <p:cNvSpPr>
                <a:spLocks noChangeShapeType="1"/>
              </p:cNvSpPr>
              <p:nvPr/>
            </p:nvSpPr>
            <p:spPr bwMode="auto">
              <a:xfrm flipH="1">
                <a:off x="4382" y="2378"/>
                <a:ext cx="248" cy="18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Rectangle 26"/>
              <p:cNvSpPr>
                <a:spLocks noChangeArrowheads="1"/>
              </p:cNvSpPr>
              <p:nvPr/>
            </p:nvSpPr>
            <p:spPr bwMode="auto">
              <a:xfrm>
                <a:off x="5069" y="2556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Rectangle 27"/>
              <p:cNvSpPr>
                <a:spLocks noChangeArrowheads="1"/>
              </p:cNvSpPr>
              <p:nvPr/>
            </p:nvSpPr>
            <p:spPr bwMode="auto">
              <a:xfrm>
                <a:off x="50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Rectangle 28"/>
              <p:cNvSpPr>
                <a:spLocks noChangeArrowheads="1"/>
              </p:cNvSpPr>
              <p:nvPr/>
            </p:nvSpPr>
            <p:spPr bwMode="auto">
              <a:xfrm>
                <a:off x="52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Text Box 29"/>
              <p:cNvSpPr txBox="1">
                <a:spLocks noChangeArrowheads="1"/>
              </p:cNvSpPr>
              <p:nvPr/>
            </p:nvSpPr>
            <p:spPr bwMode="auto">
              <a:xfrm>
                <a:off x="5266" y="2708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6" name="Text Box 30"/>
              <p:cNvSpPr txBox="1">
                <a:spLocks noChangeArrowheads="1"/>
              </p:cNvSpPr>
              <p:nvPr/>
            </p:nvSpPr>
            <p:spPr bwMode="auto">
              <a:xfrm>
                <a:off x="5074" y="2708"/>
                <a:ext cx="116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7" name="Text Box 31"/>
              <p:cNvSpPr txBox="1">
                <a:spLocks noChangeArrowheads="1"/>
              </p:cNvSpPr>
              <p:nvPr/>
            </p:nvSpPr>
            <p:spPr bwMode="auto">
              <a:xfrm>
                <a:off x="5190" y="2507"/>
                <a:ext cx="23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4</a:t>
                </a:r>
              </a:p>
            </p:txBody>
          </p:sp>
          <p:sp>
            <p:nvSpPr>
              <p:cNvPr id="318" name="Rectangle 32"/>
              <p:cNvSpPr>
                <a:spLocks noChangeArrowheads="1"/>
              </p:cNvSpPr>
              <p:nvPr/>
            </p:nvSpPr>
            <p:spPr bwMode="auto">
              <a:xfrm>
                <a:off x="4822" y="2346"/>
                <a:ext cx="149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" name="Line 33"/>
              <p:cNvSpPr>
                <a:spLocks noChangeShapeType="1"/>
              </p:cNvSpPr>
              <p:nvPr/>
            </p:nvSpPr>
            <p:spPr bwMode="auto">
              <a:xfrm>
                <a:off x="4957" y="2379"/>
                <a:ext cx="232" cy="1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" name="Rectangle 34"/>
              <p:cNvSpPr>
                <a:spLocks noChangeArrowheads="1"/>
              </p:cNvSpPr>
              <p:nvPr/>
            </p:nvSpPr>
            <p:spPr bwMode="auto">
              <a:xfrm>
                <a:off x="4095" y="2555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" name="Rectangle 35"/>
              <p:cNvSpPr>
                <a:spLocks noChangeArrowheads="1"/>
              </p:cNvSpPr>
              <p:nvPr/>
            </p:nvSpPr>
            <p:spPr bwMode="auto">
              <a:xfrm>
                <a:off x="4117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" name="Rectangle 36"/>
              <p:cNvSpPr>
                <a:spLocks noChangeArrowheads="1"/>
              </p:cNvSpPr>
              <p:nvPr/>
            </p:nvSpPr>
            <p:spPr bwMode="auto">
              <a:xfrm>
                <a:off x="4316" y="2736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Text Box 37"/>
              <p:cNvSpPr txBox="1">
                <a:spLocks noChangeArrowheads="1"/>
              </p:cNvSpPr>
              <p:nvPr/>
            </p:nvSpPr>
            <p:spPr bwMode="auto">
              <a:xfrm>
                <a:off x="4278" y="2705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4" name="Text Box 38"/>
              <p:cNvSpPr txBox="1">
                <a:spLocks noChangeArrowheads="1"/>
              </p:cNvSpPr>
              <p:nvPr/>
            </p:nvSpPr>
            <p:spPr bwMode="auto">
              <a:xfrm>
                <a:off x="4089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5" name="Text Box 39"/>
              <p:cNvSpPr txBox="1">
                <a:spLocks noChangeArrowheads="1"/>
              </p:cNvSpPr>
              <p:nvPr/>
            </p:nvSpPr>
            <p:spPr bwMode="auto">
              <a:xfrm>
                <a:off x="4194" y="2516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3</a:t>
                </a:r>
              </a:p>
            </p:txBody>
          </p:sp>
          <p:sp>
            <p:nvSpPr>
              <p:cNvPr id="326" name="Rectangle 40"/>
              <p:cNvSpPr>
                <a:spLocks noChangeArrowheads="1"/>
              </p:cNvSpPr>
              <p:nvPr/>
            </p:nvSpPr>
            <p:spPr bwMode="auto">
              <a:xfrm>
                <a:off x="3862" y="2950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Rectangle 41"/>
              <p:cNvSpPr>
                <a:spLocks noChangeArrowheads="1"/>
              </p:cNvSpPr>
              <p:nvPr/>
            </p:nvSpPr>
            <p:spPr bwMode="auto">
              <a:xfrm>
                <a:off x="38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" name="Rectangle 42"/>
              <p:cNvSpPr>
                <a:spLocks noChangeArrowheads="1"/>
              </p:cNvSpPr>
              <p:nvPr/>
            </p:nvSpPr>
            <p:spPr bwMode="auto">
              <a:xfrm>
                <a:off x="40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9" name="Text Box 43"/>
              <p:cNvSpPr txBox="1">
                <a:spLocks noChangeArrowheads="1"/>
              </p:cNvSpPr>
              <p:nvPr/>
            </p:nvSpPr>
            <p:spPr bwMode="auto">
              <a:xfrm>
                <a:off x="4060" y="3099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0" name="Text Box 44"/>
              <p:cNvSpPr txBox="1">
                <a:spLocks noChangeArrowheads="1"/>
              </p:cNvSpPr>
              <p:nvPr/>
            </p:nvSpPr>
            <p:spPr bwMode="auto">
              <a:xfrm>
                <a:off x="3868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1" name="Text Box 45"/>
              <p:cNvSpPr txBox="1">
                <a:spLocks noChangeArrowheads="1"/>
              </p:cNvSpPr>
              <p:nvPr/>
            </p:nvSpPr>
            <p:spPr bwMode="auto">
              <a:xfrm>
                <a:off x="3963" y="2916"/>
                <a:ext cx="203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1</a:t>
                </a:r>
              </a:p>
            </p:txBody>
          </p:sp>
          <p:sp>
            <p:nvSpPr>
              <p:cNvPr id="332" name="Line 46"/>
              <p:cNvSpPr>
                <a:spLocks noChangeShapeType="1"/>
              </p:cNvSpPr>
              <p:nvPr/>
            </p:nvSpPr>
            <p:spPr bwMode="auto">
              <a:xfrm flipH="1">
                <a:off x="4109" y="2772"/>
                <a:ext cx="75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" name="Rectangle 47"/>
              <p:cNvSpPr>
                <a:spLocks noChangeArrowheads="1"/>
              </p:cNvSpPr>
              <p:nvPr/>
            </p:nvSpPr>
            <p:spPr bwMode="auto">
              <a:xfrm>
                <a:off x="4325" y="2950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" name="Rectangle 48"/>
              <p:cNvSpPr>
                <a:spLocks noChangeArrowheads="1"/>
              </p:cNvSpPr>
              <p:nvPr/>
            </p:nvSpPr>
            <p:spPr bwMode="auto">
              <a:xfrm>
                <a:off x="43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" name="Rectangle 49"/>
              <p:cNvSpPr>
                <a:spLocks noChangeArrowheads="1"/>
              </p:cNvSpPr>
              <p:nvPr/>
            </p:nvSpPr>
            <p:spPr bwMode="auto">
              <a:xfrm>
                <a:off x="45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" name="Text Box 50"/>
              <p:cNvSpPr txBox="1">
                <a:spLocks noChangeArrowheads="1"/>
              </p:cNvSpPr>
              <p:nvPr/>
            </p:nvSpPr>
            <p:spPr bwMode="auto">
              <a:xfrm>
                <a:off x="4523" y="3101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7" name="Text Box 51"/>
              <p:cNvSpPr txBox="1">
                <a:spLocks noChangeArrowheads="1"/>
              </p:cNvSpPr>
              <p:nvPr/>
            </p:nvSpPr>
            <p:spPr bwMode="auto">
              <a:xfrm>
                <a:off x="4330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8" name="Text Box 52"/>
              <p:cNvSpPr txBox="1">
                <a:spLocks noChangeArrowheads="1"/>
              </p:cNvSpPr>
              <p:nvPr/>
            </p:nvSpPr>
            <p:spPr bwMode="auto">
              <a:xfrm>
                <a:off x="4424" y="2913"/>
                <a:ext cx="233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0</a:t>
                </a:r>
              </a:p>
            </p:txBody>
          </p:sp>
          <p:sp>
            <p:nvSpPr>
              <p:cNvPr id="339" name="Rectangle 53"/>
              <p:cNvSpPr>
                <a:spLocks noChangeArrowheads="1"/>
              </p:cNvSpPr>
              <p:nvPr/>
            </p:nvSpPr>
            <p:spPr bwMode="auto">
              <a:xfrm>
                <a:off x="4331" y="2741"/>
                <a:ext cx="150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" name="Line 54"/>
              <p:cNvSpPr>
                <a:spLocks noChangeShapeType="1"/>
              </p:cNvSpPr>
              <p:nvPr/>
            </p:nvSpPr>
            <p:spPr bwMode="auto">
              <a:xfrm>
                <a:off x="4395" y="2773"/>
                <a:ext cx="61" cy="1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4" name="Text Box 58"/>
              <p:cNvSpPr txBox="1">
                <a:spLocks noChangeArrowheads="1"/>
              </p:cNvSpPr>
              <p:nvPr/>
            </p:nvSpPr>
            <p:spPr bwMode="auto">
              <a:xfrm>
                <a:off x="5056" y="309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45" name="Text Box 59"/>
              <p:cNvSpPr txBox="1">
                <a:spLocks noChangeArrowheads="1"/>
              </p:cNvSpPr>
              <p:nvPr/>
            </p:nvSpPr>
            <p:spPr bwMode="auto">
              <a:xfrm>
                <a:off x="4864" y="3091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1" name="Text Box 65"/>
              <p:cNvSpPr txBox="1">
                <a:spLocks noChangeArrowheads="1"/>
              </p:cNvSpPr>
              <p:nvPr/>
            </p:nvSpPr>
            <p:spPr bwMode="auto">
              <a:xfrm>
                <a:off x="5537" y="3092"/>
                <a:ext cx="115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5" name="Text Box 72"/>
              <p:cNvSpPr txBox="1">
                <a:spLocks noChangeArrowheads="1"/>
              </p:cNvSpPr>
              <p:nvPr/>
            </p:nvSpPr>
            <p:spPr bwMode="auto">
              <a:xfrm>
                <a:off x="3893" y="3454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6" name="Text Box 74"/>
              <p:cNvSpPr txBox="1">
                <a:spLocks noChangeArrowheads="1"/>
              </p:cNvSpPr>
              <p:nvPr/>
            </p:nvSpPr>
            <p:spPr bwMode="auto">
              <a:xfrm>
                <a:off x="3829" y="3252"/>
                <a:ext cx="11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357" name="Text Box 31"/>
            <p:cNvSpPr txBox="1">
              <a:spLocks noChangeArrowheads="1"/>
            </p:cNvSpPr>
            <p:nvPr/>
          </p:nvSpPr>
          <p:spPr bwMode="auto">
            <a:xfrm>
              <a:off x="11193464" y="2812880"/>
              <a:ext cx="371476" cy="461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5</a:t>
              </a: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41619" y="4704558"/>
            <a:ext cx="955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1. </a:t>
            </a:r>
            <a:r>
              <a:rPr lang="en-US" sz="2000" dirty="0">
                <a:solidFill>
                  <a:srgbClr val="6600CC"/>
                </a:solidFill>
              </a:rPr>
              <a:t>Extract the biggest value </a:t>
            </a:r>
            <a:r>
              <a:rPr lang="en-US" sz="2000" dirty="0"/>
              <a:t>from the </a:t>
            </a:r>
            <a:r>
              <a:rPr lang="en-US" sz="2000" dirty="0" err="1"/>
              <a:t>maxheap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6600CC"/>
                </a:solidFill>
              </a:rPr>
              <a:t>re-</a:t>
            </a:r>
            <a:r>
              <a:rPr lang="en-US" sz="2000" dirty="0" err="1">
                <a:solidFill>
                  <a:srgbClr val="6600CC"/>
                </a:solidFill>
              </a:rPr>
              <a:t>heapify</a:t>
            </a:r>
            <a:r>
              <a:rPr lang="en-US" sz="2000" dirty="0">
                <a:solidFill>
                  <a:srgbClr val="6600CC"/>
                </a:solidFill>
              </a:rPr>
              <a:t/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/>
              <a:t>    (just as we learned about 20 slides ago)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43044" y="6152418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3. Now </a:t>
            </a:r>
            <a:r>
              <a:rPr lang="en-US" sz="2000" dirty="0">
                <a:solidFill>
                  <a:srgbClr val="6600CC"/>
                </a:solidFill>
              </a:rPr>
              <a:t>put the extracted value into this freed-up slot </a:t>
            </a:r>
            <a:r>
              <a:rPr lang="en-US" sz="2000" dirty="0"/>
              <a:t>of the array.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843044" y="5404072"/>
            <a:ext cx="7832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   This </a:t>
            </a:r>
            <a:r>
              <a:rPr lang="en-US" sz="2000" dirty="0">
                <a:solidFill>
                  <a:srgbClr val="6600CC"/>
                </a:solidFill>
              </a:rPr>
              <a:t>frees up the third-to-last slot </a:t>
            </a:r>
            <a:r>
              <a:rPr lang="en-US" sz="2000" dirty="0"/>
              <a:t>in the array</a:t>
            </a:r>
            <a:br>
              <a:rPr lang="en-US" sz="2000" dirty="0"/>
            </a:br>
            <a:r>
              <a:rPr lang="en-US" sz="2000" dirty="0"/>
              <a:t>    (since the heap now has 1 fewer value in it)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314006" y="4236374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While there are numbers left in the heap:</a:t>
            </a:r>
          </a:p>
        </p:txBody>
      </p:sp>
      <p:sp>
        <p:nvSpPr>
          <p:cNvPr id="368" name="Title 1"/>
          <p:cNvSpPr>
            <a:spLocks noGrp="1"/>
          </p:cNvSpPr>
          <p:nvPr>
            <p:ph type="title"/>
          </p:nvPr>
        </p:nvSpPr>
        <p:spPr>
          <a:xfrm>
            <a:off x="770168" y="-242760"/>
            <a:ext cx="7772400" cy="1143000"/>
          </a:xfrm>
        </p:spPr>
        <p:txBody>
          <a:bodyPr/>
          <a:lstStyle/>
          <a:p>
            <a:r>
              <a:rPr lang="en-US" sz="3200" dirty="0"/>
              <a:t>Efficient </a:t>
            </a:r>
            <a:r>
              <a:rPr lang="en-US" sz="3200" dirty="0" err="1"/>
              <a:t>Heapsort</a:t>
            </a:r>
            <a:r>
              <a:rPr lang="en-US" sz="3200" dirty="0"/>
              <a:t>: Step #2</a:t>
            </a:r>
          </a:p>
        </p:txBody>
      </p:sp>
      <p:sp>
        <p:nvSpPr>
          <p:cNvPr id="153" name="Rectangle 11"/>
          <p:cNvSpPr>
            <a:spLocks noChangeArrowheads="1"/>
          </p:cNvSpPr>
          <p:nvPr/>
        </p:nvSpPr>
        <p:spPr bwMode="auto">
          <a:xfrm>
            <a:off x="3292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solidFill>
                  <a:srgbClr val="FF3300"/>
                </a:solidFill>
              </a:rPr>
              <a:t>18</a:t>
            </a:r>
          </a:p>
        </p:txBody>
      </p:sp>
      <p:grpSp>
        <p:nvGrpSpPr>
          <p:cNvPr id="303" name="Group 302"/>
          <p:cNvGrpSpPr/>
          <p:nvPr/>
        </p:nvGrpSpPr>
        <p:grpSpPr>
          <a:xfrm>
            <a:off x="541492" y="2113710"/>
            <a:ext cx="3657600" cy="609600"/>
            <a:chOff x="-3162300" y="5791200"/>
            <a:chExt cx="3657600" cy="609600"/>
          </a:xfrm>
        </p:grpSpPr>
        <p:sp>
          <p:nvSpPr>
            <p:cNvPr id="291" name="Rectangle 4"/>
            <p:cNvSpPr>
              <a:spLocks noChangeArrowheads="1"/>
            </p:cNvSpPr>
            <p:nvPr/>
          </p:nvSpPr>
          <p:spPr bwMode="auto">
            <a:xfrm>
              <a:off x="-3162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2" name="Rectangle 5"/>
            <p:cNvSpPr>
              <a:spLocks noChangeArrowheads="1"/>
            </p:cNvSpPr>
            <p:nvPr/>
          </p:nvSpPr>
          <p:spPr bwMode="auto">
            <a:xfrm>
              <a:off x="-2705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93" name="Rectangle 6"/>
            <p:cNvSpPr>
              <a:spLocks noChangeArrowheads="1"/>
            </p:cNvSpPr>
            <p:nvPr/>
          </p:nvSpPr>
          <p:spPr bwMode="auto">
            <a:xfrm>
              <a:off x="-22479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94" name="Rectangle 7"/>
            <p:cNvSpPr>
              <a:spLocks noChangeArrowheads="1"/>
            </p:cNvSpPr>
            <p:nvPr/>
          </p:nvSpPr>
          <p:spPr bwMode="auto">
            <a:xfrm>
              <a:off x="-17907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95" name="Rectangle 8"/>
            <p:cNvSpPr>
              <a:spLocks noChangeArrowheads="1"/>
            </p:cNvSpPr>
            <p:nvPr/>
          </p:nvSpPr>
          <p:spPr bwMode="auto">
            <a:xfrm>
              <a:off x="-13335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96" name="Rectangle 9"/>
            <p:cNvSpPr>
              <a:spLocks noChangeArrowheads="1"/>
            </p:cNvSpPr>
            <p:nvPr/>
          </p:nvSpPr>
          <p:spPr bwMode="auto">
            <a:xfrm>
              <a:off x="-876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297" name="Rectangle 10"/>
            <p:cNvSpPr>
              <a:spLocks noChangeArrowheads="1"/>
            </p:cNvSpPr>
            <p:nvPr/>
          </p:nvSpPr>
          <p:spPr bwMode="auto">
            <a:xfrm>
              <a:off x="-419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>
                  <a:solidFill>
                    <a:srgbClr val="FF0000"/>
                  </a:solidFill>
                </a:rPr>
                <a:t>18</a:t>
              </a:r>
            </a:p>
          </p:txBody>
        </p:sp>
        <p:sp>
          <p:nvSpPr>
            <p:cNvPr id="298" name="Rectangle 11"/>
            <p:cNvSpPr>
              <a:spLocks noChangeArrowheads="1"/>
            </p:cNvSpPr>
            <p:nvPr/>
          </p:nvSpPr>
          <p:spPr bwMode="auto">
            <a:xfrm>
              <a:off x="38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>
                  <a:solidFill>
                    <a:srgbClr val="FF3300"/>
                  </a:solidFill>
                </a:rPr>
                <a:t>21</a:t>
              </a:r>
            </a:p>
          </p:txBody>
        </p:sp>
        <p:grpSp>
          <p:nvGrpSpPr>
            <p:cNvPr id="299" name="Group 168"/>
            <p:cNvGrpSpPr>
              <a:grpSpLocks/>
            </p:cNvGrpSpPr>
            <p:nvPr/>
          </p:nvGrpSpPr>
          <p:grpSpPr bwMode="auto">
            <a:xfrm>
              <a:off x="-2247900" y="5816600"/>
              <a:ext cx="457200" cy="533400"/>
              <a:chOff x="2167" y="960"/>
              <a:chExt cx="288" cy="336"/>
            </a:xfrm>
          </p:grpSpPr>
          <p:sp>
            <p:nvSpPr>
              <p:cNvPr id="300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02" name="Rectangle 301"/>
            <p:cNvSpPr/>
            <p:nvPr/>
          </p:nvSpPr>
          <p:spPr>
            <a:xfrm>
              <a:off x="-3106071" y="5865167"/>
              <a:ext cx="372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sp>
        <p:nvSpPr>
          <p:cNvPr id="309" name="Rectangle 308"/>
          <p:cNvSpPr/>
          <p:nvPr/>
        </p:nvSpPr>
        <p:spPr>
          <a:xfrm>
            <a:off x="135913" y="291515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159" name="Rounded Rectangular Callout 158"/>
          <p:cNvSpPr/>
          <p:nvPr/>
        </p:nvSpPr>
        <p:spPr bwMode="auto">
          <a:xfrm>
            <a:off x="3772329" y="142185"/>
            <a:ext cx="3081938" cy="1936427"/>
          </a:xfrm>
          <a:prstGeom prst="wedgeRoundRectCallout">
            <a:avLst>
              <a:gd name="adj1" fmla="val -60133"/>
              <a:gd name="adj2" fmla="val 5304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Now the last three slots of the array hold the three biggest values in sorted order!</a:t>
            </a:r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4636735" y="1092425"/>
            <a:ext cx="4353516" cy="2419764"/>
          </a:xfrm>
          <a:prstGeom prst="wedgeRoundRectCallout">
            <a:avLst>
              <a:gd name="adj1" fmla="val -119427"/>
              <a:gd name="adj2" fmla="val 81466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If you keep repeating this 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extraction/</a:t>
            </a:r>
            <a:r>
              <a:rPr lang="en-US" dirty="0" err="1">
                <a:solidFill>
                  <a:srgbClr val="7030A0"/>
                </a:solidFill>
              </a:rPr>
              <a:t>reheapification</a:t>
            </a:r>
            <a:r>
              <a:rPr lang="en-US" dirty="0">
                <a:solidFill>
                  <a:srgbClr val="7030A0"/>
                </a:solidFill>
              </a:rPr>
              <a:t>/insertion process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/>
              <a:t>the array will be completely sorted!</a:t>
            </a:r>
          </a:p>
        </p:txBody>
      </p:sp>
    </p:spTree>
    <p:extLst>
      <p:ext uri="{BB962C8B-B14F-4D97-AF65-F5344CB8AC3E}">
        <p14:creationId xmlns:p14="http://schemas.microsoft.com/office/powerpoint/2010/main" val="114156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05139 0.1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5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10573 -0.03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023 L 0.29705 -0.00023 L 0.30052 -0.10479 " pathEditMode="relative" rAng="0" ptsTypes="AAA">
                                      <p:cBhvr>
                                        <p:cTn id="46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17" y="-522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  <p:bldP spid="223" grpId="1"/>
      <p:bldP spid="225" grpId="0"/>
      <p:bldP spid="225" grpId="1"/>
      <p:bldP spid="155" grpId="0"/>
      <p:bldP spid="156" grpId="0"/>
      <p:bldP spid="157" grpId="0"/>
      <p:bldP spid="309" grpId="0"/>
      <p:bldP spid="309" grpId="1"/>
      <p:bldP spid="159" grpId="0" animBg="1"/>
      <p:bldP spid="159" grpId="1" animBg="1"/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22694"/>
            <a:ext cx="7772400" cy="1143000"/>
          </a:xfrm>
        </p:spPr>
        <p:txBody>
          <a:bodyPr/>
          <a:lstStyle/>
          <a:p>
            <a:r>
              <a:rPr lang="en-US" dirty="0"/>
              <a:t>Big-O of </a:t>
            </a:r>
            <a:r>
              <a:rPr lang="en-US" dirty="0" err="1"/>
              <a:t>Heapsort</a:t>
            </a:r>
            <a:r>
              <a:rPr lang="en-US" dirty="0"/>
              <a:t>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 bwMode="auto">
          <a:xfrm>
            <a:off x="196369" y="4369997"/>
            <a:ext cx="4594397" cy="2426010"/>
          </a:xfrm>
          <a:prstGeom prst="roundRect">
            <a:avLst/>
          </a:prstGeom>
          <a:solidFill>
            <a:srgbClr val="FFFFE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mic Sans MS" pitchFamily="66" charset="0"/>
                <a:cs typeface="Times New Roman" pitchFamily="18" charset="0"/>
              </a:rPr>
              <a:t>Ste</a:t>
            </a:r>
            <a:r>
              <a:rPr lang="en-US" dirty="0">
                <a:solidFill>
                  <a:srgbClr val="0070C0"/>
                </a:solidFill>
              </a:rPr>
              <a:t>p #2: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235059" y="813662"/>
            <a:ext cx="4594397" cy="3485200"/>
          </a:xfrm>
          <a:prstGeom prst="roundRect">
            <a:avLst/>
          </a:prstGeom>
          <a:solidFill>
            <a:srgbClr val="FFFFE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mic Sans MS" pitchFamily="66" charset="0"/>
                <a:cs typeface="Times New Roman" pitchFamily="18" charset="0"/>
              </a:rPr>
              <a:t>Ste</a:t>
            </a:r>
            <a:r>
              <a:rPr lang="en-US" dirty="0">
                <a:solidFill>
                  <a:srgbClr val="0070C0"/>
                </a:solidFill>
              </a:rPr>
              <a:t>p #1: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051" y="1385506"/>
            <a:ext cx="44947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First we take our N-item array (shown here as a tree) and </a:t>
            </a:r>
            <a:r>
              <a:rPr lang="en-US" sz="2200" dirty="0">
                <a:solidFill>
                  <a:srgbClr val="6600CC"/>
                </a:solidFill>
              </a:rPr>
              <a:t>convert it into a </a:t>
            </a:r>
            <a:r>
              <a:rPr lang="en-US" sz="2200" dirty="0" err="1">
                <a:solidFill>
                  <a:srgbClr val="6600CC"/>
                </a:solidFill>
              </a:rPr>
              <a:t>maxheap</a:t>
            </a:r>
            <a:r>
              <a:rPr lang="en-US" sz="2200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8492" y="2652732"/>
            <a:ext cx="4505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 do this from the </a:t>
            </a:r>
            <a:r>
              <a:rPr lang="en-US" sz="2200" dirty="0">
                <a:solidFill>
                  <a:srgbClr val="6600CC"/>
                </a:solidFill>
              </a:rPr>
              <a:t>bottom up </a:t>
            </a:r>
            <a:r>
              <a:rPr lang="en-US" sz="2200" dirty="0"/>
              <a:t>by converting successively larger </a:t>
            </a:r>
            <a:r>
              <a:rPr lang="en-US" sz="2200" dirty="0" err="1">
                <a:solidFill>
                  <a:srgbClr val="6600CC"/>
                </a:solidFill>
              </a:rPr>
              <a:t>subtrees</a:t>
            </a:r>
            <a:r>
              <a:rPr lang="en-US" sz="2200" dirty="0">
                <a:solidFill>
                  <a:srgbClr val="6600CC"/>
                </a:solidFill>
              </a:rPr>
              <a:t> </a:t>
            </a:r>
            <a:r>
              <a:rPr lang="en-US" sz="2200" dirty="0"/>
              <a:t>into </a:t>
            </a:r>
            <a:r>
              <a:rPr lang="en-US" sz="2200" dirty="0" err="1">
                <a:solidFill>
                  <a:srgbClr val="6600CC"/>
                </a:solidFill>
              </a:rPr>
              <a:t>maxheaps</a:t>
            </a:r>
            <a:r>
              <a:rPr lang="en-US" sz="2200" dirty="0">
                <a:solidFill>
                  <a:srgbClr val="6600CC"/>
                </a:solidFill>
              </a:rPr>
              <a:t> </a:t>
            </a:r>
            <a:r>
              <a:rPr lang="en-US" sz="2200" dirty="0"/>
              <a:t>until the entire tree has been converted.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8011" y="4883595"/>
            <a:ext cx="4359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Then we repeatedly </a:t>
            </a:r>
            <a:r>
              <a:rPr lang="en-US" sz="2200" dirty="0">
                <a:solidFill>
                  <a:srgbClr val="6600CC"/>
                </a:solidFill>
              </a:rPr>
              <a:t>extract the </a:t>
            </a:r>
            <a:r>
              <a:rPr lang="en-US" sz="2200" dirty="0" err="1">
                <a:solidFill>
                  <a:srgbClr val="FF3300"/>
                </a:solidFill>
              </a:rPr>
              <a:t>j</a:t>
            </a:r>
            <a:r>
              <a:rPr lang="en-US" sz="2200" baseline="30000" dirty="0" err="1">
                <a:solidFill>
                  <a:srgbClr val="FF3300"/>
                </a:solidFill>
              </a:rPr>
              <a:t>th</a:t>
            </a:r>
            <a:r>
              <a:rPr lang="en-US" sz="2200" dirty="0">
                <a:solidFill>
                  <a:srgbClr val="6600CC"/>
                </a:solidFill>
              </a:rPr>
              <a:t> largest item</a:t>
            </a:r>
            <a:r>
              <a:rPr lang="en-US" sz="2200" dirty="0"/>
              <a:t> from the </a:t>
            </a:r>
            <a:r>
              <a:rPr lang="en-US" sz="2200" dirty="0" err="1"/>
              <a:t>maxheap</a:t>
            </a:r>
            <a:r>
              <a:rPr lang="en-US" sz="2200" dirty="0"/>
              <a:t> and place that item </a:t>
            </a:r>
            <a:br>
              <a:rPr lang="en-US" sz="2200" dirty="0"/>
            </a:br>
            <a:r>
              <a:rPr lang="en-US" sz="2200" dirty="0">
                <a:solidFill>
                  <a:srgbClr val="6600CC"/>
                </a:solidFill>
              </a:rPr>
              <a:t>back into the array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FF3300"/>
                </a:solidFill>
              </a:rPr>
              <a:t>j</a:t>
            </a:r>
            <a:r>
              <a:rPr lang="en-US" sz="2200" dirty="0">
                <a:solidFill>
                  <a:srgbClr val="6600CC"/>
                </a:solidFill>
              </a:rPr>
              <a:t> slots from the end</a:t>
            </a:r>
            <a:r>
              <a:rPr lang="en-US" sz="2200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13702" y="1270866"/>
            <a:ext cx="399856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Step #1 has a Big-O of </a:t>
            </a:r>
            <a:r>
              <a:rPr lang="en-US" sz="2000" dirty="0">
                <a:solidFill>
                  <a:srgbClr val="6600CC"/>
                </a:solidFill>
              </a:rPr>
              <a:t>O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).</a:t>
            </a:r>
            <a:br>
              <a:rPr lang="en-US" sz="20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2000" dirty="0"/>
              <a:t>In other words, we can convert a random array into a </a:t>
            </a:r>
            <a:r>
              <a:rPr lang="en-US" sz="2000" dirty="0" err="1"/>
              <a:t>maxheap</a:t>
            </a:r>
            <a:r>
              <a:rPr lang="en-US" sz="2000" dirty="0"/>
              <a:t> in just </a:t>
            </a:r>
            <a:r>
              <a:rPr lang="en-US" sz="2000" dirty="0">
                <a:solidFill>
                  <a:srgbClr val="6600CC"/>
                </a:solidFill>
              </a:rPr>
              <a:t>O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 steps!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91850" y="4760484"/>
            <a:ext cx="435215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Step #2 has a Big-O of </a:t>
            </a:r>
            <a:br>
              <a:rPr lang="en-US" sz="2000" dirty="0"/>
            </a:br>
            <a:r>
              <a:rPr lang="en-US" sz="2000" dirty="0">
                <a:solidFill>
                  <a:srgbClr val="6600CC"/>
                </a:solidFill>
              </a:rPr>
              <a:t>O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N log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).</a:t>
            </a:r>
            <a:br>
              <a:rPr lang="en-US" sz="20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600" dirty="0"/>
              <a:t>Why? Each time we remove an item from the </a:t>
            </a:r>
            <a:r>
              <a:rPr lang="en-US" sz="1600" dirty="0" err="1"/>
              <a:t>maxheap</a:t>
            </a:r>
            <a:r>
              <a:rPr lang="en-US" sz="1600" dirty="0"/>
              <a:t>, it takes </a:t>
            </a:r>
            <a:r>
              <a:rPr lang="en-US" sz="1600" dirty="0">
                <a:solidFill>
                  <a:srgbClr val="FF0000"/>
                </a:solidFill>
              </a:rPr>
              <a:t>log</a:t>
            </a:r>
            <a:r>
              <a:rPr lang="en-US" sz="1600" baseline="-25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N</a:t>
            </a:r>
            <a:r>
              <a:rPr lang="en-US" sz="1600" dirty="0"/>
              <a:t> steps.</a:t>
            </a:r>
            <a:br>
              <a:rPr lang="en-US" sz="1600" dirty="0"/>
            </a:br>
            <a:r>
              <a:rPr lang="en-US" sz="1600" dirty="0"/>
              <a:t>We perform this extraction operation  </a:t>
            </a:r>
            <a:r>
              <a:rPr lang="en-US" sz="1600" dirty="0">
                <a:solidFill>
                  <a:srgbClr val="FF0000"/>
                </a:solidFill>
              </a:rPr>
              <a:t>N</a:t>
            </a:r>
            <a:r>
              <a:rPr lang="en-US" sz="1600" dirty="0"/>
              <a:t> times to sort the entire array.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53938" y="2595974"/>
            <a:ext cx="518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13702" y="5433823"/>
            <a:ext cx="3998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Therefore, </a:t>
            </a:r>
            <a:r>
              <a:rPr lang="en-US" sz="2000" dirty="0" err="1"/>
              <a:t>Heapsort</a:t>
            </a:r>
            <a:r>
              <a:rPr lang="en-US" sz="2000" dirty="0"/>
              <a:t> is </a:t>
            </a:r>
            <a:br>
              <a:rPr lang="en-US" sz="2000" dirty="0"/>
            </a:br>
            <a:r>
              <a:rPr lang="en-US" sz="2000" dirty="0">
                <a:solidFill>
                  <a:srgbClr val="6600CC"/>
                </a:solidFill>
              </a:rPr>
              <a:t>O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N + N log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),</a:t>
            </a:r>
            <a:br>
              <a:rPr lang="en-US" sz="2000" dirty="0"/>
            </a:br>
            <a:r>
              <a:rPr lang="en-US" sz="2000" dirty="0"/>
              <a:t>which as you know, is just</a:t>
            </a:r>
          </a:p>
          <a:p>
            <a:r>
              <a:rPr lang="en-US" sz="2000" dirty="0">
                <a:solidFill>
                  <a:srgbClr val="6600CC"/>
                </a:solidFill>
              </a:rPr>
              <a:t>O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N log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44319" y="4817178"/>
            <a:ext cx="537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=</a:t>
            </a: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7281646" y="23252"/>
            <a:ext cx="1800361" cy="953142"/>
          </a:xfrm>
          <a:prstGeom prst="wedgeRoundRectCallout">
            <a:avLst>
              <a:gd name="adj1" fmla="val 4618"/>
              <a:gd name="adj2" fmla="val 8385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100" dirty="0"/>
              <a:t>If you think it should be O(N log2N), I did too. </a:t>
            </a:r>
            <a:r>
              <a:rPr lang="en-US" sz="1100" dirty="0">
                <a:sym typeface="Wingdings" pitchFamily="2" charset="2"/>
              </a:rPr>
              <a:t> </a:t>
            </a:r>
            <a:r>
              <a:rPr lang="en-US" sz="1100" dirty="0"/>
              <a:t>Come to office hours for an explanation.</a:t>
            </a:r>
          </a:p>
        </p:txBody>
      </p:sp>
    </p:spTree>
    <p:extLst>
      <p:ext uri="{BB962C8B-B14F-4D97-AF65-F5344CB8AC3E}">
        <p14:creationId xmlns:p14="http://schemas.microsoft.com/office/powerpoint/2010/main" val="194027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33333E-6 L -2.77778E-7 -0.22939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build="p"/>
      <p:bldP spid="8" grpId="0"/>
      <p:bldP spid="9" grpId="0"/>
      <p:bldP spid="10" grpId="0"/>
      <p:bldP spid="10" grpId="1"/>
      <p:bldP spid="11" grpId="0"/>
      <p:bldP spid="13" grpId="0"/>
      <p:bldP spid="14" grpId="0"/>
      <p:bldP spid="15" grpId="0" animBg="1"/>
      <p:bldP spid="15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9E3FB-F634-4516-9E7B-8613588AD740}" type="slidenum">
              <a:rPr lang="en-US"/>
              <a:pPr/>
              <a:t>62</a:t>
            </a:fld>
            <a:endParaRPr lang="en-US"/>
          </a:p>
        </p:txBody>
      </p:sp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HeapSort Challenge</a:t>
            </a:r>
          </a:p>
        </p:txBody>
      </p:sp>
      <p:sp>
        <p:nvSpPr>
          <p:cNvPr id="799747" name="Text Box 3"/>
          <p:cNvSpPr txBox="1">
            <a:spLocks noChangeArrowheads="1"/>
          </p:cNvSpPr>
          <p:nvPr/>
        </p:nvSpPr>
        <p:spPr bwMode="auto">
          <a:xfrm>
            <a:off x="206375" y="1066800"/>
            <a:ext cx="88153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Challenge</a:t>
            </a:r>
            <a:r>
              <a:rPr lang="en-US"/>
              <a:t>: Show how to do an in-place heap-sort with the following array of numbers.</a:t>
            </a:r>
          </a:p>
        </p:txBody>
      </p:sp>
      <p:sp>
        <p:nvSpPr>
          <p:cNvPr id="799748" name="Rectangle 4"/>
          <p:cNvSpPr>
            <a:spLocks noChangeArrowheads="1"/>
          </p:cNvSpPr>
          <p:nvPr/>
        </p:nvSpPr>
        <p:spPr bwMode="auto">
          <a:xfrm>
            <a:off x="29718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5</a:t>
            </a:r>
          </a:p>
        </p:txBody>
      </p:sp>
      <p:sp>
        <p:nvSpPr>
          <p:cNvPr id="799749" name="Rectangle 5"/>
          <p:cNvSpPr>
            <a:spLocks noChangeArrowheads="1"/>
          </p:cNvSpPr>
          <p:nvPr/>
        </p:nvSpPr>
        <p:spPr bwMode="auto">
          <a:xfrm>
            <a:off x="33528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3</a:t>
            </a:r>
          </a:p>
        </p:txBody>
      </p:sp>
      <p:sp>
        <p:nvSpPr>
          <p:cNvPr id="799750" name="Rectangle 6"/>
          <p:cNvSpPr>
            <a:spLocks noChangeArrowheads="1"/>
          </p:cNvSpPr>
          <p:nvPr/>
        </p:nvSpPr>
        <p:spPr bwMode="auto">
          <a:xfrm>
            <a:off x="37338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9</a:t>
            </a:r>
          </a:p>
        </p:txBody>
      </p:sp>
      <p:sp>
        <p:nvSpPr>
          <p:cNvPr id="799751" name="Rectangle 7"/>
          <p:cNvSpPr>
            <a:spLocks noChangeArrowheads="1"/>
          </p:cNvSpPr>
          <p:nvPr/>
        </p:nvSpPr>
        <p:spPr bwMode="auto">
          <a:xfrm>
            <a:off x="41529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6</a:t>
            </a:r>
          </a:p>
        </p:txBody>
      </p:sp>
      <p:sp>
        <p:nvSpPr>
          <p:cNvPr id="799752" name="Rectangle 8"/>
          <p:cNvSpPr>
            <a:spLocks noChangeArrowheads="1"/>
          </p:cNvSpPr>
          <p:nvPr/>
        </p:nvSpPr>
        <p:spPr bwMode="auto">
          <a:xfrm>
            <a:off x="45720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15</a:t>
            </a:r>
          </a:p>
        </p:txBody>
      </p:sp>
      <p:sp>
        <p:nvSpPr>
          <p:cNvPr id="799753" name="Rectangle 9"/>
          <p:cNvSpPr>
            <a:spLocks noChangeArrowheads="1"/>
          </p:cNvSpPr>
          <p:nvPr/>
        </p:nvSpPr>
        <p:spPr bwMode="auto">
          <a:xfrm>
            <a:off x="49911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4</a:t>
            </a:r>
          </a:p>
        </p:txBody>
      </p:sp>
      <p:sp>
        <p:nvSpPr>
          <p:cNvPr id="799754" name="Rectangle 10"/>
          <p:cNvSpPr>
            <a:spLocks noChangeArrowheads="1"/>
          </p:cNvSpPr>
          <p:nvPr/>
        </p:nvSpPr>
        <p:spPr bwMode="auto">
          <a:xfrm>
            <a:off x="54102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11</a:t>
            </a:r>
          </a:p>
        </p:txBody>
      </p:sp>
      <p:sp>
        <p:nvSpPr>
          <p:cNvPr id="799755" name="Text Box 11"/>
          <p:cNvSpPr txBox="1">
            <a:spLocks noChangeArrowheads="1"/>
          </p:cNvSpPr>
          <p:nvPr/>
        </p:nvSpPr>
        <p:spPr bwMode="auto">
          <a:xfrm>
            <a:off x="452438" y="3313113"/>
            <a:ext cx="838358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Step 1</a:t>
            </a:r>
            <a:r>
              <a:rPr lang="en-US"/>
              <a:t>: Show the array after each non-leaf is “sifted down” in the array until a valid heap is formed.</a:t>
            </a:r>
          </a:p>
        </p:txBody>
      </p:sp>
      <p:sp>
        <p:nvSpPr>
          <p:cNvPr id="799756" name="Rectangle 12"/>
          <p:cNvSpPr>
            <a:spLocks noChangeArrowheads="1"/>
          </p:cNvSpPr>
          <p:nvPr/>
        </p:nvSpPr>
        <p:spPr bwMode="auto">
          <a:xfrm>
            <a:off x="58293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16</a:t>
            </a:r>
          </a:p>
        </p:txBody>
      </p:sp>
      <p:sp>
        <p:nvSpPr>
          <p:cNvPr id="799757" name="Text Box 13"/>
          <p:cNvSpPr txBox="1">
            <a:spLocks noChangeArrowheads="1"/>
          </p:cNvSpPr>
          <p:nvPr/>
        </p:nvSpPr>
        <p:spPr bwMode="auto">
          <a:xfrm>
            <a:off x="457200" y="4511675"/>
            <a:ext cx="83835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Step 2</a:t>
            </a:r>
            <a:r>
              <a:rPr lang="en-US"/>
              <a:t>: Show the array after the first 3 items have been removed from the heap and inserted at the end of the array.</a:t>
            </a:r>
          </a:p>
        </p:txBody>
      </p:sp>
      <p:sp>
        <p:nvSpPr>
          <p:cNvPr id="799758" name="Rectangle 14"/>
          <p:cNvSpPr>
            <a:spLocks noChangeArrowheads="1"/>
          </p:cNvSpPr>
          <p:nvPr/>
        </p:nvSpPr>
        <p:spPr bwMode="auto">
          <a:xfrm>
            <a:off x="457200" y="60960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/>
            <a:r>
              <a:rPr lang="en-US"/>
              <a:t>(Remember: Sift  from j=</a:t>
            </a:r>
            <a:r>
              <a:rPr lang="en-US">
                <a:solidFill>
                  <a:srgbClr val="6600CC"/>
                </a:solidFill>
              </a:rPr>
              <a:t>N/2-1</a:t>
            </a:r>
            <a:r>
              <a:rPr lang="en-US"/>
              <a:t> down-to j=0)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758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44892-A957-4AE1-A8C9-C39066303A42}" type="slidenum">
              <a:rPr lang="en-US"/>
              <a:pPr/>
              <a:t>63</a:t>
            </a:fld>
            <a:endParaRPr lang="en-US"/>
          </a:p>
        </p:txBody>
      </p:sp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687107" name="Text Box 3"/>
          <p:cNvSpPr txBox="1">
            <a:spLocks noChangeArrowheads="1"/>
          </p:cNvSpPr>
          <p:nvPr/>
        </p:nvSpPr>
        <p:spPr bwMode="auto">
          <a:xfrm>
            <a:off x="496888" y="1343025"/>
            <a:ext cx="8399462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 dirty="0">
                <a:cs typeface="Courier New" pitchFamily="49" charset="0"/>
              </a:rPr>
              <a:t>: Consider a tri-nary tree, where each node has three children, represented by an array.  Given a node </a:t>
            </a:r>
            <a:r>
              <a:rPr lang="en-US" i="1" dirty="0" err="1">
                <a:cs typeface="Courier New" pitchFamily="49" charset="0"/>
              </a:rPr>
              <a:t>i</a:t>
            </a:r>
            <a:r>
              <a:rPr lang="en-US" dirty="0">
                <a:cs typeface="Courier New" pitchFamily="49" charset="0"/>
              </a:rPr>
              <a:t> , where can you find its 3 children in the array? Where can you find its parent?</a:t>
            </a:r>
            <a:endParaRPr lang="en-US" dirty="0"/>
          </a:p>
        </p:txBody>
      </p:sp>
      <p:sp>
        <p:nvSpPr>
          <p:cNvPr id="687108" name="Text Box 4"/>
          <p:cNvSpPr txBox="1">
            <a:spLocks noChangeArrowheads="1"/>
          </p:cNvSpPr>
          <p:nvPr/>
        </p:nvSpPr>
        <p:spPr bwMode="auto">
          <a:xfrm>
            <a:off x="457200" y="3460750"/>
            <a:ext cx="839946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>
                <a:cs typeface="Courier New" pitchFamily="49" charset="0"/>
              </a:rPr>
              <a:t>: You need to do a fast table search and you also need to print out records in alphabetical order. </a:t>
            </a:r>
            <a:r>
              <a:rPr lang="en-US"/>
              <a:t>Which table ADT will you use?</a:t>
            </a:r>
          </a:p>
        </p:txBody>
      </p:sp>
      <p:sp>
        <p:nvSpPr>
          <p:cNvPr id="687109" name="Text Box 5"/>
          <p:cNvSpPr txBox="1">
            <a:spLocks noChangeArrowheads="1"/>
          </p:cNvSpPr>
          <p:nvPr/>
        </p:nvSpPr>
        <p:spPr bwMode="auto">
          <a:xfrm>
            <a:off x="457200" y="5121275"/>
            <a:ext cx="83994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>
                <a:cs typeface="Courier New" pitchFamily="49" charset="0"/>
              </a:rPr>
              <a:t>: What is the big-oh of traversing a binary search tree?</a:t>
            </a:r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107" grpId="0"/>
      <p:bldP spid="687108" grpId="0"/>
      <p:bldP spid="68710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DEEF-DAE0-4F72-B8C8-A7A7F553B8E1}" type="slidenum">
              <a:rPr lang="en-US"/>
              <a:pPr/>
              <a:t>7</a:t>
            </a:fld>
            <a:endParaRPr lang="en-US"/>
          </a:p>
        </p:txBody>
      </p:sp>
      <p:sp>
        <p:nvSpPr>
          <p:cNvPr id="82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822275" name="Text Box 3"/>
          <p:cNvSpPr txBox="1">
            <a:spLocks noChangeArrowheads="1"/>
          </p:cNvSpPr>
          <p:nvPr/>
        </p:nvSpPr>
        <p:spPr bwMode="auto">
          <a:xfrm>
            <a:off x="381000" y="1235075"/>
            <a:ext cx="8413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Ok, but what data structure should we use if we have a huge number of priorities? Hmmm!</a:t>
            </a:r>
          </a:p>
        </p:txBody>
      </p:sp>
      <p:sp>
        <p:nvSpPr>
          <p:cNvPr id="822276" name="Text Box 4"/>
          <p:cNvSpPr txBox="1">
            <a:spLocks noChangeArrowheads="1"/>
          </p:cNvSpPr>
          <p:nvPr/>
        </p:nvSpPr>
        <p:spPr bwMode="auto">
          <a:xfrm>
            <a:off x="246063" y="2622550"/>
            <a:ext cx="54689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The </a:t>
            </a:r>
            <a:r>
              <a:rPr lang="en-US">
                <a:solidFill>
                  <a:srgbClr val="006666"/>
                </a:solidFill>
              </a:rPr>
              <a:t>HEAP</a:t>
            </a:r>
            <a:r>
              <a:rPr lang="en-US"/>
              <a:t> data structure is one of the most efficient ones we can use to implement a Priority Queue.</a:t>
            </a:r>
          </a:p>
        </p:txBody>
      </p:sp>
      <p:sp>
        <p:nvSpPr>
          <p:cNvPr id="822279" name="Text Box 7"/>
          <p:cNvSpPr txBox="1">
            <a:spLocks noChangeArrowheads="1"/>
          </p:cNvSpPr>
          <p:nvPr/>
        </p:nvSpPr>
        <p:spPr bwMode="auto">
          <a:xfrm>
            <a:off x="284163" y="4511675"/>
            <a:ext cx="86312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The heap data structure uses a special type of </a:t>
            </a:r>
            <a:r>
              <a:rPr lang="en-US">
                <a:solidFill>
                  <a:srgbClr val="6600CC"/>
                </a:solidFill>
              </a:rPr>
              <a:t>binary tree</a:t>
            </a:r>
            <a:r>
              <a:rPr lang="en-US"/>
              <a:t> to hold its data.</a:t>
            </a:r>
          </a:p>
        </p:txBody>
      </p:sp>
      <p:sp>
        <p:nvSpPr>
          <p:cNvPr id="822280" name="Text Box 8"/>
          <p:cNvSpPr txBox="1">
            <a:spLocks noChangeArrowheads="1"/>
          </p:cNvSpPr>
          <p:nvPr/>
        </p:nvSpPr>
        <p:spPr bwMode="auto">
          <a:xfrm>
            <a:off x="228600" y="5654675"/>
            <a:ext cx="8631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As we’ll see, while a heap does use a binary tree to store its data, a heap is </a:t>
            </a:r>
            <a:r>
              <a:rPr lang="en-US">
                <a:solidFill>
                  <a:srgbClr val="FF3300"/>
                </a:solidFill>
              </a:rPr>
              <a:t>NOT </a:t>
            </a:r>
            <a:r>
              <a:rPr lang="en-US"/>
              <a:t>a </a:t>
            </a:r>
            <a:r>
              <a:rPr lang="en-US">
                <a:solidFill>
                  <a:srgbClr val="6600CC"/>
                </a:solidFill>
              </a:rPr>
              <a:t>binary search tree</a:t>
            </a:r>
            <a:r>
              <a:rPr lang="en-US"/>
              <a:t>.</a:t>
            </a:r>
          </a:p>
        </p:txBody>
      </p:sp>
      <p:pic>
        <p:nvPicPr>
          <p:cNvPr id="822282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300" y="2260600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275" grpId="0"/>
      <p:bldP spid="822276" grpId="0"/>
      <p:bldP spid="822279" grpId="0"/>
      <p:bldP spid="8222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46A14-19AB-4586-9CB8-A05A674E7970}" type="slidenum">
              <a:rPr lang="en-US"/>
              <a:pPr/>
              <a:t>8</a:t>
            </a:fld>
            <a:endParaRPr lang="en-US"/>
          </a:p>
        </p:txBody>
      </p:sp>
      <p:sp>
        <p:nvSpPr>
          <p:cNvPr id="77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39700" y="-152400"/>
            <a:ext cx="8864600" cy="1143000"/>
          </a:xfrm>
        </p:spPr>
        <p:txBody>
          <a:bodyPr/>
          <a:lstStyle/>
          <a:p>
            <a:r>
              <a:rPr lang="en-US" sz="3600" dirty="0">
                <a:solidFill>
                  <a:srgbClr val="6600CC"/>
                </a:solidFill>
              </a:rPr>
              <a:t>All Heaps Use a “Complete” Binary Tree</a:t>
            </a:r>
            <a:endParaRPr lang="en-US" sz="3600" dirty="0"/>
          </a:p>
        </p:txBody>
      </p:sp>
      <p:sp>
        <p:nvSpPr>
          <p:cNvPr id="771075" name="Text Box 3"/>
          <p:cNvSpPr txBox="1">
            <a:spLocks noChangeArrowheads="1"/>
          </p:cNvSpPr>
          <p:nvPr/>
        </p:nvSpPr>
        <p:spPr bwMode="auto">
          <a:xfrm>
            <a:off x="271463" y="855663"/>
            <a:ext cx="857567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A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complete binary tree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 is one in which:</a:t>
            </a:r>
          </a:p>
          <a:p>
            <a:pPr algn="l"/>
            <a:endParaRPr lang="en-US" sz="1000" dirty="0">
              <a:solidFill>
                <a:schemeClr val="tx1"/>
              </a:solidFill>
            </a:endParaRPr>
          </a:p>
          <a:p>
            <a:pPr lvl="1" algn="l">
              <a:buFontTx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dirty="0"/>
              <a:t>The top N-1 levels of the tree are completely filled </a:t>
            </a:r>
            <a:br>
              <a:rPr lang="en-US" dirty="0"/>
            </a:br>
            <a:r>
              <a:rPr lang="en-US" dirty="0"/>
              <a:t>   with nodes</a:t>
            </a:r>
          </a:p>
          <a:p>
            <a:pPr lvl="1" algn="l">
              <a:buFontTx/>
              <a:buChar char="•"/>
            </a:pPr>
            <a:endParaRPr lang="en-US" sz="1000" dirty="0">
              <a:solidFill>
                <a:schemeClr val="tx1"/>
              </a:solidFill>
            </a:endParaRPr>
          </a:p>
          <a:p>
            <a:pPr lvl="1" algn="l">
              <a:buFontTx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All nodes on the bottom-most level must be as far left 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  as possible (with no empty slots between nodes!)</a:t>
            </a:r>
          </a:p>
        </p:txBody>
      </p:sp>
      <p:sp>
        <p:nvSpPr>
          <p:cNvPr id="771076" name="Rectangle 4"/>
          <p:cNvSpPr>
            <a:spLocks noChangeArrowheads="1"/>
          </p:cNvSpPr>
          <p:nvPr/>
        </p:nvSpPr>
        <p:spPr bwMode="auto">
          <a:xfrm>
            <a:off x="5730875" y="3556000"/>
            <a:ext cx="2346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A50021"/>
                </a:solidFill>
              </a:rPr>
              <a:t>Is it complete?</a:t>
            </a:r>
          </a:p>
        </p:txBody>
      </p:sp>
      <p:grpSp>
        <p:nvGrpSpPr>
          <p:cNvPr id="771077" name="Group 5"/>
          <p:cNvGrpSpPr>
            <a:grpSpLocks/>
          </p:cNvGrpSpPr>
          <p:nvPr/>
        </p:nvGrpSpPr>
        <p:grpSpPr bwMode="auto">
          <a:xfrm>
            <a:off x="2122488" y="3505200"/>
            <a:ext cx="3659187" cy="1946275"/>
            <a:chOff x="541" y="2208"/>
            <a:chExt cx="2305" cy="1226"/>
          </a:xfrm>
        </p:grpSpPr>
        <p:sp>
          <p:nvSpPr>
            <p:cNvPr id="771078" name="Rectangle 6"/>
            <p:cNvSpPr>
              <a:spLocks noChangeArrowheads="1"/>
            </p:cNvSpPr>
            <p:nvPr/>
          </p:nvSpPr>
          <p:spPr bwMode="auto">
            <a:xfrm>
              <a:off x="1920" y="2208"/>
              <a:ext cx="92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2000"/>
                <a:t>root ptr</a:t>
              </a:r>
            </a:p>
          </p:txBody>
        </p:sp>
        <p:grpSp>
          <p:nvGrpSpPr>
            <p:cNvPr id="771079" name="Group 7"/>
            <p:cNvGrpSpPr>
              <a:grpSpLocks/>
            </p:cNvGrpSpPr>
            <p:nvPr/>
          </p:nvGrpSpPr>
          <p:grpSpPr bwMode="auto">
            <a:xfrm>
              <a:off x="541" y="2310"/>
              <a:ext cx="1408" cy="1124"/>
              <a:chOff x="541" y="2310"/>
              <a:chExt cx="1408" cy="1124"/>
            </a:xfrm>
          </p:grpSpPr>
          <p:sp>
            <p:nvSpPr>
              <p:cNvPr id="771080" name="Rectangle 8"/>
              <p:cNvSpPr>
                <a:spLocks noChangeArrowheads="1"/>
              </p:cNvSpPr>
              <p:nvPr/>
            </p:nvSpPr>
            <p:spPr bwMode="auto">
              <a:xfrm>
                <a:off x="1575" y="2310"/>
                <a:ext cx="374" cy="11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1081" name="Line 9"/>
              <p:cNvSpPr>
                <a:spLocks noChangeShapeType="1"/>
              </p:cNvSpPr>
              <p:nvPr/>
            </p:nvSpPr>
            <p:spPr bwMode="auto">
              <a:xfrm flipH="1">
                <a:off x="1298" y="2377"/>
                <a:ext cx="412" cy="17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71082" name="Group 10"/>
              <p:cNvGrpSpPr>
                <a:grpSpLocks/>
              </p:cNvGrpSpPr>
              <p:nvPr/>
            </p:nvGrpSpPr>
            <p:grpSpPr bwMode="auto">
              <a:xfrm>
                <a:off x="912" y="2544"/>
                <a:ext cx="601" cy="373"/>
                <a:chOff x="3643" y="2705"/>
                <a:chExt cx="601" cy="373"/>
              </a:xfrm>
            </p:grpSpPr>
            <p:grpSp>
              <p:nvGrpSpPr>
                <p:cNvPr id="771083" name="Group 11"/>
                <p:cNvGrpSpPr>
                  <a:grpSpLocks/>
                </p:cNvGrpSpPr>
                <p:nvPr/>
              </p:nvGrpSpPr>
              <p:grpSpPr bwMode="auto">
                <a:xfrm>
                  <a:off x="3677" y="2705"/>
                  <a:ext cx="499" cy="373"/>
                  <a:chOff x="3511" y="3072"/>
                  <a:chExt cx="729" cy="624"/>
                </a:xfrm>
              </p:grpSpPr>
              <p:sp>
                <p:nvSpPr>
                  <p:cNvPr id="771084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85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86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87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08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643" y="2717"/>
                  <a:ext cx="60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“carey”</a:t>
                  </a:r>
                </a:p>
              </p:txBody>
            </p:sp>
          </p:grpSp>
          <p:grpSp>
            <p:nvGrpSpPr>
              <p:cNvPr id="771089" name="Group 17"/>
              <p:cNvGrpSpPr>
                <a:grpSpLocks/>
              </p:cNvGrpSpPr>
              <p:nvPr/>
            </p:nvGrpSpPr>
            <p:grpSpPr bwMode="auto">
              <a:xfrm>
                <a:off x="541" y="3041"/>
                <a:ext cx="560" cy="393"/>
                <a:chOff x="3059" y="3339"/>
                <a:chExt cx="560" cy="393"/>
              </a:xfrm>
            </p:grpSpPr>
            <p:grpSp>
              <p:nvGrpSpPr>
                <p:cNvPr id="771090" name="Group 18"/>
                <p:cNvGrpSpPr>
                  <a:grpSpLocks/>
                </p:cNvGrpSpPr>
                <p:nvPr/>
              </p:nvGrpSpPr>
              <p:grpSpPr bwMode="auto">
                <a:xfrm>
                  <a:off x="3079" y="3339"/>
                  <a:ext cx="499" cy="373"/>
                  <a:chOff x="3511" y="3072"/>
                  <a:chExt cx="729" cy="624"/>
                </a:xfrm>
              </p:grpSpPr>
              <p:sp>
                <p:nvSpPr>
                  <p:cNvPr id="7710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92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94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095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067" y="3365"/>
                  <a:ext cx="499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“leon”</a:t>
                  </a:r>
                </a:p>
              </p:txBody>
            </p:sp>
            <p:sp>
              <p:nvSpPr>
                <p:cNvPr id="771096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3059" y="3574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1097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3291" y="3578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</p:grpSp>
          <p:sp>
            <p:nvSpPr>
              <p:cNvPr id="771098" name="Line 26"/>
              <p:cNvSpPr>
                <a:spLocks noChangeShapeType="1"/>
              </p:cNvSpPr>
              <p:nvPr/>
            </p:nvSpPr>
            <p:spPr bwMode="auto">
              <a:xfrm flipH="1">
                <a:off x="983" y="2858"/>
                <a:ext cx="106" cy="201"/>
              </a:xfrm>
              <a:prstGeom prst="line">
                <a:avLst/>
              </a:prstGeom>
              <a:noFill/>
              <a:ln w="57150">
                <a:solidFill>
                  <a:srgbClr val="0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71099" name="Group 27"/>
              <p:cNvGrpSpPr>
                <a:grpSpLocks/>
              </p:cNvGrpSpPr>
              <p:nvPr/>
            </p:nvGrpSpPr>
            <p:grpSpPr bwMode="auto">
              <a:xfrm>
                <a:off x="1247" y="3037"/>
                <a:ext cx="560" cy="393"/>
                <a:chOff x="3059" y="3339"/>
                <a:chExt cx="560" cy="393"/>
              </a:xfrm>
            </p:grpSpPr>
            <p:grpSp>
              <p:nvGrpSpPr>
                <p:cNvPr id="771100" name="Group 28"/>
                <p:cNvGrpSpPr>
                  <a:grpSpLocks/>
                </p:cNvGrpSpPr>
                <p:nvPr/>
              </p:nvGrpSpPr>
              <p:grpSpPr bwMode="auto">
                <a:xfrm>
                  <a:off x="3079" y="3339"/>
                  <a:ext cx="499" cy="373"/>
                  <a:chOff x="3511" y="3072"/>
                  <a:chExt cx="729" cy="624"/>
                </a:xfrm>
              </p:grpSpPr>
              <p:sp>
                <p:nvSpPr>
                  <p:cNvPr id="771101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02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03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04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105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067" y="3365"/>
                  <a:ext cx="499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“leon”</a:t>
                  </a:r>
                </a:p>
              </p:txBody>
            </p:sp>
            <p:sp>
              <p:nvSpPr>
                <p:cNvPr id="77110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3059" y="3574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1107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3291" y="3578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</p:grpSp>
          <p:sp>
            <p:nvSpPr>
              <p:cNvPr id="771108" name="Line 36"/>
              <p:cNvSpPr>
                <a:spLocks noChangeShapeType="1"/>
              </p:cNvSpPr>
              <p:nvPr/>
            </p:nvSpPr>
            <p:spPr bwMode="auto">
              <a:xfrm>
                <a:off x="1297" y="2872"/>
                <a:ext cx="81" cy="193"/>
              </a:xfrm>
              <a:prstGeom prst="line">
                <a:avLst/>
              </a:prstGeom>
              <a:noFill/>
              <a:ln w="57150">
                <a:solidFill>
                  <a:srgbClr val="0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71109" name="Group 37"/>
          <p:cNvGrpSpPr>
            <a:grpSpLocks/>
          </p:cNvGrpSpPr>
          <p:nvPr/>
        </p:nvGrpSpPr>
        <p:grpSpPr bwMode="auto">
          <a:xfrm>
            <a:off x="1358900" y="5248275"/>
            <a:ext cx="1162050" cy="973138"/>
            <a:chOff x="67" y="3306"/>
            <a:chExt cx="732" cy="613"/>
          </a:xfrm>
        </p:grpSpPr>
        <p:sp>
          <p:nvSpPr>
            <p:cNvPr id="771110" name="Rectangle 38"/>
            <p:cNvSpPr>
              <a:spLocks noChangeArrowheads="1"/>
            </p:cNvSpPr>
            <p:nvPr/>
          </p:nvSpPr>
          <p:spPr bwMode="auto">
            <a:xfrm>
              <a:off x="605" y="3306"/>
              <a:ext cx="194" cy="83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1111" name="Group 39"/>
            <p:cNvGrpSpPr>
              <a:grpSpLocks/>
            </p:cNvGrpSpPr>
            <p:nvPr/>
          </p:nvGrpSpPr>
          <p:grpSpPr bwMode="auto">
            <a:xfrm>
              <a:off x="67" y="3339"/>
              <a:ext cx="646" cy="580"/>
              <a:chOff x="2582" y="3600"/>
              <a:chExt cx="646" cy="580"/>
            </a:xfrm>
          </p:grpSpPr>
          <p:sp>
            <p:nvSpPr>
              <p:cNvPr id="771112" name="Line 40"/>
              <p:cNvSpPr>
                <a:spLocks noChangeShapeType="1"/>
              </p:cNvSpPr>
              <p:nvPr/>
            </p:nvSpPr>
            <p:spPr bwMode="auto">
              <a:xfrm flipH="1">
                <a:off x="3033" y="3600"/>
                <a:ext cx="195" cy="223"/>
              </a:xfrm>
              <a:prstGeom prst="line">
                <a:avLst/>
              </a:prstGeom>
              <a:noFill/>
              <a:ln w="57150">
                <a:solidFill>
                  <a:srgbClr val="0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71113" name="Group 41"/>
              <p:cNvGrpSpPr>
                <a:grpSpLocks/>
              </p:cNvGrpSpPr>
              <p:nvPr/>
            </p:nvGrpSpPr>
            <p:grpSpPr bwMode="auto">
              <a:xfrm>
                <a:off x="2586" y="3787"/>
                <a:ext cx="560" cy="393"/>
                <a:chOff x="3059" y="3339"/>
                <a:chExt cx="560" cy="393"/>
              </a:xfrm>
            </p:grpSpPr>
            <p:grpSp>
              <p:nvGrpSpPr>
                <p:cNvPr id="771114" name="Group 42"/>
                <p:cNvGrpSpPr>
                  <a:grpSpLocks/>
                </p:cNvGrpSpPr>
                <p:nvPr/>
              </p:nvGrpSpPr>
              <p:grpSpPr bwMode="auto">
                <a:xfrm>
                  <a:off x="3079" y="3339"/>
                  <a:ext cx="499" cy="373"/>
                  <a:chOff x="3511" y="3072"/>
                  <a:chExt cx="729" cy="624"/>
                </a:xfrm>
              </p:grpSpPr>
              <p:sp>
                <p:nvSpPr>
                  <p:cNvPr id="771115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16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17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18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119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3067" y="3365"/>
                  <a:ext cx="503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 “mel”</a:t>
                  </a:r>
                </a:p>
              </p:txBody>
            </p:sp>
            <p:sp>
              <p:nvSpPr>
                <p:cNvPr id="771120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3059" y="3574"/>
                  <a:ext cx="11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000" b="1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1121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3291" y="3578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</p:grpSp>
          <p:sp>
            <p:nvSpPr>
              <p:cNvPr id="771122" name="Rectangle 50"/>
              <p:cNvSpPr>
                <a:spLocks noChangeArrowheads="1"/>
              </p:cNvSpPr>
              <p:nvPr/>
            </p:nvSpPr>
            <p:spPr bwMode="auto">
              <a:xfrm>
                <a:off x="2582" y="4025"/>
                <a:ext cx="328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000" b="1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</p:grpSp>
      <p:grpSp>
        <p:nvGrpSpPr>
          <p:cNvPr id="771123" name="Group 51"/>
          <p:cNvGrpSpPr>
            <a:grpSpLocks/>
          </p:cNvGrpSpPr>
          <p:nvPr/>
        </p:nvGrpSpPr>
        <p:grpSpPr bwMode="auto">
          <a:xfrm>
            <a:off x="2589213" y="5260975"/>
            <a:ext cx="1062037" cy="949325"/>
            <a:chOff x="2487" y="3375"/>
            <a:chExt cx="669" cy="598"/>
          </a:xfrm>
        </p:grpSpPr>
        <p:sp>
          <p:nvSpPr>
            <p:cNvPr id="771124" name="Rectangle 52"/>
            <p:cNvSpPr>
              <a:spLocks noChangeArrowheads="1"/>
            </p:cNvSpPr>
            <p:nvPr/>
          </p:nvSpPr>
          <p:spPr bwMode="auto">
            <a:xfrm>
              <a:off x="2487" y="3375"/>
              <a:ext cx="194" cy="83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125" name="Line 53"/>
            <p:cNvSpPr>
              <a:spLocks noChangeShapeType="1"/>
            </p:cNvSpPr>
            <p:nvPr/>
          </p:nvSpPr>
          <p:spPr bwMode="auto">
            <a:xfrm>
              <a:off x="2595" y="3408"/>
              <a:ext cx="149" cy="181"/>
            </a:xfrm>
            <a:prstGeom prst="line">
              <a:avLst/>
            </a:prstGeom>
            <a:noFill/>
            <a:ln w="57150">
              <a:solidFill>
                <a:srgbClr val="0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1126" name="Group 54"/>
            <p:cNvGrpSpPr>
              <a:grpSpLocks/>
            </p:cNvGrpSpPr>
            <p:nvPr/>
          </p:nvGrpSpPr>
          <p:grpSpPr bwMode="auto">
            <a:xfrm>
              <a:off x="2596" y="3580"/>
              <a:ext cx="560" cy="393"/>
              <a:chOff x="3059" y="3339"/>
              <a:chExt cx="560" cy="393"/>
            </a:xfrm>
          </p:grpSpPr>
          <p:grpSp>
            <p:nvGrpSpPr>
              <p:cNvPr id="771127" name="Group 55"/>
              <p:cNvGrpSpPr>
                <a:grpSpLocks/>
              </p:cNvGrpSpPr>
              <p:nvPr/>
            </p:nvGrpSpPr>
            <p:grpSpPr bwMode="auto">
              <a:xfrm>
                <a:off x="3079" y="3339"/>
                <a:ext cx="499" cy="373"/>
                <a:chOff x="3511" y="3072"/>
                <a:chExt cx="729" cy="624"/>
              </a:xfrm>
            </p:grpSpPr>
            <p:sp>
              <p:nvSpPr>
                <p:cNvPr id="771128" name="Rectangle 56"/>
                <p:cNvSpPr>
                  <a:spLocks noChangeArrowheads="1"/>
                </p:cNvSpPr>
                <p:nvPr/>
              </p:nvSpPr>
              <p:spPr bwMode="auto">
                <a:xfrm>
                  <a:off x="3511" y="3072"/>
                  <a:ext cx="729" cy="624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29" name="Rectangle 57"/>
                <p:cNvSpPr>
                  <a:spLocks noChangeArrowheads="1"/>
                </p:cNvSpPr>
                <p:nvPr/>
              </p:nvSpPr>
              <p:spPr bwMode="auto">
                <a:xfrm>
                  <a:off x="3550" y="3473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30" name="Rectangle 58"/>
                <p:cNvSpPr>
                  <a:spLocks noChangeArrowheads="1"/>
                </p:cNvSpPr>
                <p:nvPr/>
              </p:nvSpPr>
              <p:spPr bwMode="auto">
                <a:xfrm>
                  <a:off x="3895" y="3476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31" name="Rectangle 59"/>
                <p:cNvSpPr>
                  <a:spLocks noChangeArrowheads="1"/>
                </p:cNvSpPr>
                <p:nvPr/>
              </p:nvSpPr>
              <p:spPr bwMode="auto">
                <a:xfrm>
                  <a:off x="3552" y="3120"/>
                  <a:ext cx="636" cy="308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71132" name="Text Box 60"/>
              <p:cNvSpPr txBox="1">
                <a:spLocks noChangeArrowheads="1"/>
              </p:cNvSpPr>
              <p:nvPr/>
            </p:nvSpPr>
            <p:spPr bwMode="auto">
              <a:xfrm>
                <a:off x="3067" y="3365"/>
                <a:ext cx="50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 “liza”</a:t>
                </a:r>
              </a:p>
            </p:txBody>
          </p:sp>
          <p:sp>
            <p:nvSpPr>
              <p:cNvPr id="771133" name="Text Box 61"/>
              <p:cNvSpPr txBox="1">
                <a:spLocks noChangeArrowheads="1"/>
              </p:cNvSpPr>
              <p:nvPr/>
            </p:nvSpPr>
            <p:spPr bwMode="auto">
              <a:xfrm>
                <a:off x="3059" y="3574"/>
                <a:ext cx="11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000" b="1">
                  <a:solidFill>
                    <a:srgbClr val="FFFFCC"/>
                  </a:solidFill>
                </a:endParaRPr>
              </a:p>
            </p:txBody>
          </p:sp>
          <p:sp>
            <p:nvSpPr>
              <p:cNvPr id="771134" name="Text Box 62"/>
              <p:cNvSpPr txBox="1">
                <a:spLocks noChangeArrowheads="1"/>
              </p:cNvSpPr>
              <p:nvPr/>
            </p:nvSpPr>
            <p:spPr bwMode="auto">
              <a:xfrm>
                <a:off x="3291" y="3578"/>
                <a:ext cx="328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000" b="1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sp>
          <p:nvSpPr>
            <p:cNvPr id="771135" name="Rectangle 63"/>
            <p:cNvSpPr>
              <a:spLocks noChangeArrowheads="1"/>
            </p:cNvSpPr>
            <p:nvPr/>
          </p:nvSpPr>
          <p:spPr bwMode="auto">
            <a:xfrm>
              <a:off x="2592" y="3818"/>
              <a:ext cx="3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000" b="1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771136" name="Group 64"/>
          <p:cNvGrpSpPr>
            <a:grpSpLocks/>
          </p:cNvGrpSpPr>
          <p:nvPr/>
        </p:nvGrpSpPr>
        <p:grpSpPr bwMode="auto">
          <a:xfrm>
            <a:off x="3706813" y="5257800"/>
            <a:ext cx="1062037" cy="949325"/>
            <a:chOff x="2487" y="3375"/>
            <a:chExt cx="669" cy="598"/>
          </a:xfrm>
        </p:grpSpPr>
        <p:sp>
          <p:nvSpPr>
            <p:cNvPr id="771137" name="Rectangle 65"/>
            <p:cNvSpPr>
              <a:spLocks noChangeArrowheads="1"/>
            </p:cNvSpPr>
            <p:nvPr/>
          </p:nvSpPr>
          <p:spPr bwMode="auto">
            <a:xfrm>
              <a:off x="2487" y="3375"/>
              <a:ext cx="194" cy="83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138" name="Line 66"/>
            <p:cNvSpPr>
              <a:spLocks noChangeShapeType="1"/>
            </p:cNvSpPr>
            <p:nvPr/>
          </p:nvSpPr>
          <p:spPr bwMode="auto">
            <a:xfrm>
              <a:off x="2595" y="3408"/>
              <a:ext cx="149" cy="181"/>
            </a:xfrm>
            <a:prstGeom prst="line">
              <a:avLst/>
            </a:prstGeom>
            <a:noFill/>
            <a:ln w="57150">
              <a:solidFill>
                <a:srgbClr val="0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1139" name="Group 67"/>
            <p:cNvGrpSpPr>
              <a:grpSpLocks/>
            </p:cNvGrpSpPr>
            <p:nvPr/>
          </p:nvGrpSpPr>
          <p:grpSpPr bwMode="auto">
            <a:xfrm>
              <a:off x="2596" y="3580"/>
              <a:ext cx="560" cy="393"/>
              <a:chOff x="3059" y="3339"/>
              <a:chExt cx="560" cy="393"/>
            </a:xfrm>
          </p:grpSpPr>
          <p:grpSp>
            <p:nvGrpSpPr>
              <p:cNvPr id="771140" name="Group 68"/>
              <p:cNvGrpSpPr>
                <a:grpSpLocks/>
              </p:cNvGrpSpPr>
              <p:nvPr/>
            </p:nvGrpSpPr>
            <p:grpSpPr bwMode="auto">
              <a:xfrm>
                <a:off x="3079" y="3339"/>
                <a:ext cx="499" cy="373"/>
                <a:chOff x="3511" y="3072"/>
                <a:chExt cx="729" cy="624"/>
              </a:xfrm>
            </p:grpSpPr>
            <p:sp>
              <p:nvSpPr>
                <p:cNvPr id="771141" name="Rectangle 69"/>
                <p:cNvSpPr>
                  <a:spLocks noChangeArrowheads="1"/>
                </p:cNvSpPr>
                <p:nvPr/>
              </p:nvSpPr>
              <p:spPr bwMode="auto">
                <a:xfrm>
                  <a:off x="3511" y="3072"/>
                  <a:ext cx="729" cy="624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42" name="Rectangle 70"/>
                <p:cNvSpPr>
                  <a:spLocks noChangeArrowheads="1"/>
                </p:cNvSpPr>
                <p:nvPr/>
              </p:nvSpPr>
              <p:spPr bwMode="auto">
                <a:xfrm>
                  <a:off x="3550" y="3473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43" name="Rectangle 71"/>
                <p:cNvSpPr>
                  <a:spLocks noChangeArrowheads="1"/>
                </p:cNvSpPr>
                <p:nvPr/>
              </p:nvSpPr>
              <p:spPr bwMode="auto">
                <a:xfrm>
                  <a:off x="3895" y="3476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44" name="Rectangle 72"/>
                <p:cNvSpPr>
                  <a:spLocks noChangeArrowheads="1"/>
                </p:cNvSpPr>
                <p:nvPr/>
              </p:nvSpPr>
              <p:spPr bwMode="auto">
                <a:xfrm>
                  <a:off x="3552" y="3120"/>
                  <a:ext cx="636" cy="308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71145" name="Text Box 73"/>
              <p:cNvSpPr txBox="1">
                <a:spLocks noChangeArrowheads="1"/>
              </p:cNvSpPr>
              <p:nvPr/>
            </p:nvSpPr>
            <p:spPr bwMode="auto">
              <a:xfrm>
                <a:off x="3067" y="3365"/>
                <a:ext cx="46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 “lyn”</a:t>
                </a:r>
              </a:p>
            </p:txBody>
          </p:sp>
          <p:sp>
            <p:nvSpPr>
              <p:cNvPr id="771146" name="Text Box 74"/>
              <p:cNvSpPr txBox="1">
                <a:spLocks noChangeArrowheads="1"/>
              </p:cNvSpPr>
              <p:nvPr/>
            </p:nvSpPr>
            <p:spPr bwMode="auto">
              <a:xfrm>
                <a:off x="3059" y="3574"/>
                <a:ext cx="11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000" b="1">
                  <a:solidFill>
                    <a:srgbClr val="FFFFCC"/>
                  </a:solidFill>
                </a:endParaRPr>
              </a:p>
            </p:txBody>
          </p:sp>
          <p:sp>
            <p:nvSpPr>
              <p:cNvPr id="771147" name="Text Box 75"/>
              <p:cNvSpPr txBox="1">
                <a:spLocks noChangeArrowheads="1"/>
              </p:cNvSpPr>
              <p:nvPr/>
            </p:nvSpPr>
            <p:spPr bwMode="auto">
              <a:xfrm>
                <a:off x="3291" y="3578"/>
                <a:ext cx="328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000" b="1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sp>
          <p:nvSpPr>
            <p:cNvPr id="771148" name="Rectangle 76"/>
            <p:cNvSpPr>
              <a:spLocks noChangeArrowheads="1"/>
            </p:cNvSpPr>
            <p:nvPr/>
          </p:nvSpPr>
          <p:spPr bwMode="auto">
            <a:xfrm>
              <a:off x="2592" y="3818"/>
              <a:ext cx="3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000" b="1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771149" name="Group 77"/>
          <p:cNvGrpSpPr>
            <a:grpSpLocks/>
          </p:cNvGrpSpPr>
          <p:nvPr/>
        </p:nvGrpSpPr>
        <p:grpSpPr bwMode="auto">
          <a:xfrm>
            <a:off x="3090863" y="4419600"/>
            <a:ext cx="1976437" cy="1800225"/>
            <a:chOff x="1151" y="2784"/>
            <a:chExt cx="1245" cy="1134"/>
          </a:xfrm>
        </p:grpSpPr>
        <p:grpSp>
          <p:nvGrpSpPr>
            <p:cNvPr id="771150" name="Group 78"/>
            <p:cNvGrpSpPr>
              <a:grpSpLocks/>
            </p:cNvGrpSpPr>
            <p:nvPr/>
          </p:nvGrpSpPr>
          <p:grpSpPr bwMode="auto">
            <a:xfrm>
              <a:off x="1200" y="2931"/>
              <a:ext cx="1196" cy="987"/>
              <a:chOff x="1200" y="2976"/>
              <a:chExt cx="1196" cy="987"/>
            </a:xfrm>
          </p:grpSpPr>
          <p:sp>
            <p:nvSpPr>
              <p:cNvPr id="771151" name="Rectangle 79"/>
              <p:cNvSpPr>
                <a:spLocks noChangeArrowheads="1"/>
              </p:cNvSpPr>
              <p:nvPr/>
            </p:nvSpPr>
            <p:spPr bwMode="auto">
              <a:xfrm>
                <a:off x="1200" y="2976"/>
                <a:ext cx="816" cy="48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1152" name="Rectangle 80"/>
              <p:cNvSpPr>
                <a:spLocks noChangeArrowheads="1"/>
              </p:cNvSpPr>
              <p:nvPr/>
            </p:nvSpPr>
            <p:spPr bwMode="auto">
              <a:xfrm>
                <a:off x="1580" y="3386"/>
                <a:ext cx="816" cy="57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1153" name="Text Box 81"/>
            <p:cNvSpPr txBox="1">
              <a:spLocks noChangeArrowheads="1"/>
            </p:cNvSpPr>
            <p:nvPr/>
          </p:nvSpPr>
          <p:spPr bwMode="auto">
            <a:xfrm>
              <a:off x="1151" y="2784"/>
              <a:ext cx="3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000" b="1">
                  <a:solidFill>
                    <a:srgbClr val="FFFFCC"/>
                  </a:solidFill>
                </a:rPr>
                <a:t>NULL</a:t>
              </a:r>
            </a:p>
          </p:txBody>
        </p:sp>
      </p:grpSp>
      <p:sp>
        <p:nvSpPr>
          <p:cNvPr id="771154" name="Text Box 82"/>
          <p:cNvSpPr txBox="1">
            <a:spLocks noChangeArrowheads="1"/>
          </p:cNvSpPr>
          <p:nvPr/>
        </p:nvSpPr>
        <p:spPr bwMode="auto">
          <a:xfrm>
            <a:off x="6334125" y="4191000"/>
            <a:ext cx="3482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Yes!</a:t>
            </a:r>
          </a:p>
        </p:txBody>
      </p:sp>
      <p:sp>
        <p:nvSpPr>
          <p:cNvPr id="771155" name="Text Box 83"/>
          <p:cNvSpPr txBox="1">
            <a:spLocks noChangeArrowheads="1"/>
          </p:cNvSpPr>
          <p:nvPr/>
        </p:nvSpPr>
        <p:spPr bwMode="auto">
          <a:xfrm>
            <a:off x="6324600" y="4195763"/>
            <a:ext cx="765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Yes!</a:t>
            </a:r>
          </a:p>
        </p:txBody>
      </p:sp>
      <p:sp>
        <p:nvSpPr>
          <p:cNvPr id="771156" name="Text Box 84"/>
          <p:cNvSpPr txBox="1">
            <a:spLocks noChangeArrowheads="1"/>
          </p:cNvSpPr>
          <p:nvPr/>
        </p:nvSpPr>
        <p:spPr bwMode="auto">
          <a:xfrm>
            <a:off x="6324600" y="4195763"/>
            <a:ext cx="765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Yes!</a:t>
            </a:r>
          </a:p>
        </p:txBody>
      </p:sp>
      <p:sp>
        <p:nvSpPr>
          <p:cNvPr id="771157" name="Text Box 85"/>
          <p:cNvSpPr txBox="1">
            <a:spLocks noChangeArrowheads="1"/>
          </p:cNvSpPr>
          <p:nvPr/>
        </p:nvSpPr>
        <p:spPr bwMode="auto">
          <a:xfrm>
            <a:off x="5067300" y="4203700"/>
            <a:ext cx="3911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No! Not all of the nodes on the bottom level are as far left as possible!</a:t>
            </a:r>
          </a:p>
        </p:txBody>
      </p:sp>
      <p:sp>
        <p:nvSpPr>
          <p:cNvPr id="771158" name="Text Box 86"/>
          <p:cNvSpPr txBox="1">
            <a:spLocks noChangeArrowheads="1"/>
          </p:cNvSpPr>
          <p:nvPr/>
        </p:nvSpPr>
        <p:spPr bwMode="auto">
          <a:xfrm>
            <a:off x="5080000" y="4191000"/>
            <a:ext cx="3911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No! There are missing nodes in the top N-1 levels of the tree!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7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7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7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7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075" grpId="0" build="p" bldLvl="2"/>
      <p:bldP spid="771076" grpId="0" autoUpdateAnimBg="0"/>
      <p:bldP spid="771154" grpId="0"/>
      <p:bldP spid="771154" grpId="1"/>
      <p:bldP spid="771155" grpId="0"/>
      <p:bldP spid="771155" grpId="1"/>
      <p:bldP spid="771156" grpId="0"/>
      <p:bldP spid="771156" grpId="1"/>
      <p:bldP spid="771157" grpId="0"/>
      <p:bldP spid="771157" grpId="1"/>
      <p:bldP spid="771158" grpId="0"/>
      <p:bldP spid="77115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09066-55CD-4497-BDE4-FC7F707E2A6E}" type="slidenum">
              <a:rPr lang="en-US"/>
              <a:pPr/>
              <a:t>9</a:t>
            </a:fld>
            <a:endParaRPr lang="en-US"/>
          </a:p>
        </p:txBody>
      </p:sp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Heaps… of… </a:t>
            </a:r>
          </a:p>
        </p:txBody>
      </p:sp>
      <p:sp>
        <p:nvSpPr>
          <p:cNvPr id="773123" name="Text Box 3"/>
          <p:cNvSpPr txBox="1">
            <a:spLocks noChangeArrowheads="1"/>
          </p:cNvSpPr>
          <p:nvPr/>
        </p:nvSpPr>
        <p:spPr bwMode="auto">
          <a:xfrm>
            <a:off x="403225" y="1036638"/>
            <a:ext cx="831215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A heap is a special type of </a:t>
            </a:r>
            <a:r>
              <a:rPr lang="en-US" dirty="0">
                <a:solidFill>
                  <a:srgbClr val="A50021"/>
                </a:solidFill>
              </a:rPr>
              <a:t>complete binary tree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(it’s </a:t>
            </a:r>
            <a:r>
              <a:rPr lang="en-US" b="1" dirty="0"/>
              <a:t>not </a:t>
            </a:r>
            <a:r>
              <a:rPr lang="en-US" dirty="0"/>
              <a:t>a binary search tree).</a:t>
            </a:r>
          </a:p>
          <a:p>
            <a:endParaRPr lang="en-US" dirty="0"/>
          </a:p>
          <a:p>
            <a:r>
              <a:rPr lang="en-US" dirty="0"/>
              <a:t>There are two types of heaps, </a:t>
            </a:r>
            <a:r>
              <a:rPr lang="en-US" dirty="0" err="1">
                <a:solidFill>
                  <a:srgbClr val="A50021"/>
                </a:solidFill>
              </a:rPr>
              <a:t>minheaps</a:t>
            </a:r>
            <a:r>
              <a:rPr lang="en-US" dirty="0">
                <a:solidFill>
                  <a:srgbClr val="A50021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A50021"/>
                </a:solidFill>
              </a:rPr>
              <a:t>maxheaps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773124" name="Rectangle 4"/>
          <p:cNvSpPr>
            <a:spLocks noChangeArrowheads="1"/>
          </p:cNvSpPr>
          <p:nvPr/>
        </p:nvSpPr>
        <p:spPr bwMode="auto">
          <a:xfrm>
            <a:off x="533400" y="2897188"/>
            <a:ext cx="8562975" cy="137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Maxheap</a:t>
            </a:r>
            <a:r>
              <a:rPr lang="en-US"/>
              <a:t>:</a:t>
            </a:r>
          </a:p>
          <a:p>
            <a:pPr algn="l">
              <a:spcBef>
                <a:spcPct val="50000"/>
              </a:spcBef>
            </a:pPr>
            <a:r>
              <a:rPr lang="en-US"/>
              <a:t>  1. Quickly insert a new item into the heap</a:t>
            </a:r>
            <a:br>
              <a:rPr lang="en-US"/>
            </a:br>
            <a:r>
              <a:rPr lang="en-US"/>
              <a:t>  2. Quickly retrieve the </a:t>
            </a:r>
            <a:r>
              <a:rPr lang="en-US">
                <a:solidFill>
                  <a:srgbClr val="006666"/>
                </a:solidFill>
              </a:rPr>
              <a:t>largest</a:t>
            </a:r>
            <a:r>
              <a:rPr lang="en-US"/>
              <a:t> item from the heap</a:t>
            </a:r>
          </a:p>
        </p:txBody>
      </p:sp>
      <p:sp>
        <p:nvSpPr>
          <p:cNvPr id="773125" name="Rectangle 5"/>
          <p:cNvSpPr>
            <a:spLocks noChangeArrowheads="1"/>
          </p:cNvSpPr>
          <p:nvPr/>
        </p:nvSpPr>
        <p:spPr bwMode="auto">
          <a:xfrm>
            <a:off x="457200" y="4421188"/>
            <a:ext cx="8562975" cy="137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Minheap</a:t>
            </a:r>
            <a:r>
              <a:rPr lang="en-US"/>
              <a:t>:</a:t>
            </a:r>
          </a:p>
          <a:p>
            <a:pPr algn="l">
              <a:spcBef>
                <a:spcPct val="50000"/>
              </a:spcBef>
            </a:pPr>
            <a:r>
              <a:rPr lang="en-US"/>
              <a:t>  1. Quickly insert a new item into the heap</a:t>
            </a:r>
            <a:br>
              <a:rPr lang="en-US"/>
            </a:br>
            <a:r>
              <a:rPr lang="en-US"/>
              <a:t>  2. Quickly retrieve the </a:t>
            </a:r>
            <a:r>
              <a:rPr lang="en-US">
                <a:solidFill>
                  <a:srgbClr val="006666"/>
                </a:solidFill>
              </a:rPr>
              <a:t>smallest</a:t>
            </a:r>
            <a:r>
              <a:rPr lang="en-US"/>
              <a:t> item from the heap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73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73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73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73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3123" grpId="0" build="p"/>
      <p:bldP spid="773124" grpId="0" autoUpdateAnimBg="0"/>
      <p:bldP spid="773125" grpId="0" autoUpdateAnimBg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EFFF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EFFF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50075</TotalTime>
  <Words>6454</Words>
  <Application>Microsoft Macintosh PowerPoint</Application>
  <PresentationFormat>On-screen Show (4:3)</PresentationFormat>
  <Paragraphs>2014</Paragraphs>
  <Slides>63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Comic Sans MS</vt:lpstr>
      <vt:lpstr>Courier New</vt:lpstr>
      <vt:lpstr>Times New Roman</vt:lpstr>
      <vt:lpstr>Wingdings</vt:lpstr>
      <vt:lpstr>Default Design</vt:lpstr>
      <vt:lpstr>Lecture #15</vt:lpstr>
      <vt:lpstr>Priority Queues</vt:lpstr>
      <vt:lpstr>PowerPoint Presentation</vt:lpstr>
      <vt:lpstr>Priority Queues</vt:lpstr>
      <vt:lpstr>Priority Queues</vt:lpstr>
      <vt:lpstr>Priority Queues</vt:lpstr>
      <vt:lpstr>Priority Queues</vt:lpstr>
      <vt:lpstr>All Heaps Use a “Complete” Binary Tree</vt:lpstr>
      <vt:lpstr>Heaps… of… </vt:lpstr>
      <vt:lpstr>The Maxheap</vt:lpstr>
      <vt:lpstr>The Maxheap</vt:lpstr>
      <vt:lpstr>The Maxheap</vt:lpstr>
      <vt:lpstr>Operations on a Maxheap</vt:lpstr>
      <vt:lpstr>Extracting the Biggest Item</vt:lpstr>
      <vt:lpstr>Extraction Challenge!</vt:lpstr>
      <vt:lpstr>PowerPoint Presentation</vt:lpstr>
      <vt:lpstr>PowerPoint Presentation</vt:lpstr>
      <vt:lpstr>Insertion Challenge!</vt:lpstr>
      <vt:lpstr>PowerPoint Presentation</vt:lpstr>
      <vt:lpstr>Implementing A Heap</vt:lpstr>
      <vt:lpstr>Implementing A Heap</vt:lpstr>
      <vt:lpstr>Implementing A Heap</vt:lpstr>
      <vt:lpstr>Implementing A Heap</vt:lpstr>
      <vt:lpstr>Implementing A Heap</vt:lpstr>
      <vt:lpstr>Implementing A Heap</vt:lpstr>
      <vt:lpstr>Implementing A Heap</vt:lpstr>
      <vt:lpstr>Implementing A Heap</vt:lpstr>
      <vt:lpstr>Heap in an Array Summary</vt:lpstr>
      <vt:lpstr>A Heap Helper Class</vt:lpstr>
      <vt:lpstr>A Heap Helper Class</vt:lpstr>
      <vt:lpstr>Using an Array to Implement a Heap</vt:lpstr>
      <vt:lpstr>Extracting from a Maxheap –  The Array Version!</vt:lpstr>
      <vt:lpstr>Implementing A Heap</vt:lpstr>
      <vt:lpstr>PowerPoint Presentation</vt:lpstr>
      <vt:lpstr>Heap Insertion Challenge</vt:lpstr>
      <vt:lpstr>Class Challenge</vt:lpstr>
      <vt:lpstr>Class Challenge #2</vt:lpstr>
      <vt:lpstr>Complexity of the Heap</vt:lpstr>
      <vt:lpstr>PowerPoint Presentation</vt:lpstr>
      <vt:lpstr>Heapsort</vt:lpstr>
      <vt:lpstr>PowerPoint Presentation</vt:lpstr>
      <vt:lpstr>The Heapsort</vt:lpstr>
      <vt:lpstr>PowerPoint Presentation</vt:lpstr>
      <vt:lpstr>The Efficient Heapsort</vt:lpstr>
      <vt:lpstr>The Efficient (Official) Heapsort</vt:lpstr>
      <vt:lpstr>PowerPoint Presentation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Efficient Heapsort: Step #2</vt:lpstr>
      <vt:lpstr>Efficient Heapsort: Step #2</vt:lpstr>
      <vt:lpstr>Efficient Heapsort: Step #2</vt:lpstr>
      <vt:lpstr>Big-O of Heapsort!</vt:lpstr>
      <vt:lpstr>HeapSort Challenge</vt:lpstr>
      <vt:lpstr>Challenges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Preferred Customer</dc:creator>
  <cp:lastModifiedBy>Vanessa Lee</cp:lastModifiedBy>
  <cp:revision>5249</cp:revision>
  <dcterms:created xsi:type="dcterms:W3CDTF">2002-10-09T05:27:34Z</dcterms:created>
  <dcterms:modified xsi:type="dcterms:W3CDTF">2018-01-05T22:42:18Z</dcterms:modified>
</cp:coreProperties>
</file>